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88" r:id="rId2"/>
    <p:sldId id="289" r:id="rId3"/>
    <p:sldId id="315" r:id="rId4"/>
    <p:sldId id="314" r:id="rId5"/>
    <p:sldId id="313" r:id="rId6"/>
    <p:sldId id="320" r:id="rId7"/>
    <p:sldId id="296" r:id="rId8"/>
    <p:sldId id="323" r:id="rId9"/>
    <p:sldId id="312" r:id="rId10"/>
    <p:sldId id="324" r:id="rId11"/>
    <p:sldId id="297" r:id="rId12"/>
    <p:sldId id="308" r:id="rId13"/>
    <p:sldId id="325" r:id="rId14"/>
    <p:sldId id="330" r:id="rId15"/>
    <p:sldId id="300" r:id="rId16"/>
    <p:sldId id="311" r:id="rId17"/>
    <p:sldId id="326" r:id="rId18"/>
    <p:sldId id="316" r:id="rId19"/>
    <p:sldId id="317" r:id="rId20"/>
    <p:sldId id="327" r:id="rId21"/>
    <p:sldId id="306" r:id="rId22"/>
    <p:sldId id="319" r:id="rId23"/>
    <p:sldId id="322" r:id="rId24"/>
    <p:sldId id="328" r:id="rId25"/>
    <p:sldId id="329" r:id="rId26"/>
    <p:sldId id="321" r:id="rId27"/>
  </p:sldIdLst>
  <p:sldSz cx="9144000" cy="6858000" type="screen4x3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12" autoAdjust="0"/>
  </p:normalViewPr>
  <p:slideViewPr>
    <p:cSldViewPr>
      <p:cViewPr varScale="1">
        <p:scale>
          <a:sx n="106" d="100"/>
          <a:sy n="106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97B8-BF0B-45A8-9A1A-FE0D15F729C6}" type="datetimeFigureOut">
              <a:rPr lang="tr-TR" smtClean="0"/>
              <a:t>6.07.2020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491C4-4AC3-4981-8D17-4B86D8DCC8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016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787C6-9196-45F1-BC77-41521F47F17C}" type="datetimeFigureOut">
              <a:rPr lang="tr-TR" smtClean="0"/>
              <a:t>6.07.2020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6215-EA20-4C22-A750-1977DE0BE6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9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4858-8543-4A64-A3A5-6221179E417A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5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C6215-EA20-4C22-A750-1977DE0BE6C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15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C6215-EA20-4C22-A750-1977DE0BE6C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04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D355-AF9E-4200-8A9A-8BC23F0B1E5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3377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A9BE-F227-48DE-A01C-E6EC0928296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42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B0CC-3543-4E81-BAB0-A2BA5A532A8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9072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E54-7B5C-4E34-96D6-95A11659882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4136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139D-C197-4DE9-9C96-F459AB54F03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14490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2F5-3475-45CB-A7D4-F6B62078CC9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71257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F-EC40-4E57-B687-711EDC43813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713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28E6-F4E4-42C7-A49A-A62418F688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0962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7CE-B8AC-433F-89CC-344771134F6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13922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275-A78B-4C68-819E-B5830FE196F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541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DAC3-2ADB-47A1-9B9A-24B1DB3C34F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02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8E16-4C74-43D8-8EB3-A1D94FDD397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6.07.2020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aşlık 1"/>
          <p:cNvSpPr>
            <a:spLocks noGrp="1"/>
          </p:cNvSpPr>
          <p:nvPr>
            <p:ph type="ctrTitle"/>
          </p:nvPr>
        </p:nvSpPr>
        <p:spPr>
          <a:xfrm>
            <a:off x="771250" y="2735990"/>
            <a:ext cx="5888982" cy="468285"/>
          </a:xfrm>
        </p:spPr>
        <p:txBody>
          <a:bodyPr>
            <a:normAutofit fontScale="90000"/>
          </a:bodyPr>
          <a:lstStyle/>
          <a:p>
            <a:r>
              <a:rPr lang="tr-TR" sz="2000" kern="900" spc="200" dirty="0">
                <a:latin typeface="PF DinDisplay Pro ExtraThin" panose="02000506020000020004" pitchFamily="2" charset="0"/>
              </a:rPr>
              <a:t>Hammer</a:t>
            </a:r>
            <a:r>
              <a:rPr lang="ru-RU" sz="2000" kern="900" spc="200" dirty="0">
                <a:latin typeface="PF DinDisplay Pro ExtraThin" panose="02000506020000020004" pitchFamily="2" charset="0"/>
              </a:rPr>
              <a:t> и Образец №1 стороннего производителя</a:t>
            </a:r>
            <a:endParaRPr lang="tr-TR" sz="2000" kern="900" spc="200" dirty="0">
              <a:latin typeface="PF DinDisplay Pro ExtraThin" panose="02000506020000020004" pitchFamily="2" charset="0"/>
            </a:endParaRPr>
          </a:p>
        </p:txBody>
      </p:sp>
      <p:sp>
        <p:nvSpPr>
          <p:cNvPr id="19" name="Alt Başlık 2"/>
          <p:cNvSpPr>
            <a:spLocks noGrp="1"/>
          </p:cNvSpPr>
          <p:nvPr>
            <p:ph type="subTitle" idx="1"/>
          </p:nvPr>
        </p:nvSpPr>
        <p:spPr>
          <a:xfrm>
            <a:off x="3565866" y="5606691"/>
            <a:ext cx="2084276" cy="363543"/>
          </a:xfrm>
        </p:spPr>
        <p:txBody>
          <a:bodyPr>
            <a:normAutofit lnSpcReduction="10000"/>
          </a:bodyPr>
          <a:lstStyle/>
          <a:p>
            <a:r>
              <a:rPr lang="tr-TR" sz="1800" dirty="0"/>
              <a:t>May, 2020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908720"/>
            <a:ext cx="1642177" cy="91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aşlık 1"/>
          <p:cNvSpPr txBox="1">
            <a:spLocks/>
          </p:cNvSpPr>
          <p:nvPr/>
        </p:nvSpPr>
        <p:spPr>
          <a:xfrm>
            <a:off x="323529" y="2109691"/>
            <a:ext cx="8496943" cy="55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latin typeface="PF DinDisplay Pro Medium" panose="02000506000000020004" pitchFamily="2" charset="0"/>
              </a:rPr>
              <a:t>P</a:t>
            </a:r>
            <a:r>
              <a:rPr lang="en-US" sz="3600" b="1" dirty="0">
                <a:latin typeface="PF DinDisplay Pro Medium" panose="02000506000000020004" pitchFamily="2" charset="0"/>
              </a:rPr>
              <a:t>RODUCTS</a:t>
            </a:r>
            <a:r>
              <a:rPr lang="tr-TR" sz="3600" b="1" dirty="0">
                <a:latin typeface="PF DinDisplay Pro Medium" panose="02000506000000020004" pitchFamily="2" charset="0"/>
              </a:rPr>
              <a:t> C</a:t>
            </a:r>
            <a:r>
              <a:rPr lang="en-US" sz="3600" b="1" dirty="0">
                <a:latin typeface="PF DinDisplay Pro Medium" panose="02000506000000020004" pitchFamily="2" charset="0"/>
              </a:rPr>
              <a:t>OMPARISON </a:t>
            </a:r>
            <a:r>
              <a:rPr lang="tr-TR" sz="3600" b="1" dirty="0">
                <a:latin typeface="PF DinDisplay Pro Medium" panose="02000506000000020004" pitchFamily="2" charset="0"/>
              </a:rPr>
              <a:t>P</a:t>
            </a:r>
            <a:r>
              <a:rPr lang="en-US" sz="3600" b="1" dirty="0">
                <a:latin typeface="PF DinDisplay Pro Medium" panose="02000506000000020004" pitchFamily="2" charset="0"/>
              </a:rPr>
              <a:t>RESENTATION</a:t>
            </a:r>
            <a:endParaRPr lang="tr-TR" sz="3600" b="1" dirty="0">
              <a:latin typeface="PF DinDisplay Pro Medium" panose="02000506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251" y="3183359"/>
            <a:ext cx="547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kern="900" spc="200" dirty="0">
                <a:latin typeface="PF DinDisplay Pro ExtraThin" panose="02000506020000020004" pitchFamily="2" charset="0"/>
                <a:ea typeface="+mj-ea"/>
                <a:cs typeface="+mj-cs"/>
              </a:rPr>
              <a:t>Комплект сцепления в сборе для а/м </a:t>
            </a:r>
            <a:r>
              <a:rPr lang="en-US" sz="1200" kern="900" spc="200" dirty="0">
                <a:latin typeface="PF DinDisplay Pro ExtraThin" panose="02000506020000020004" pitchFamily="2" charset="0"/>
                <a:ea typeface="+mj-ea"/>
                <a:cs typeface="+mj-cs"/>
              </a:rPr>
              <a:t>VOLVO (OE 85000503)</a:t>
            </a:r>
          </a:p>
          <a:p>
            <a:r>
              <a:rPr lang="ru-RU" sz="1200" kern="900" spc="200" dirty="0">
                <a:latin typeface="PF DinDisplay Pro ExtraThin" panose="02000506020000020004" pitchFamily="2" charset="0"/>
                <a:ea typeface="+mj-ea"/>
                <a:cs typeface="+mj-cs"/>
              </a:rPr>
              <a:t>предоставила компания «БАЛТКАМ» (Россия, Санкт-Петербург)</a:t>
            </a:r>
          </a:p>
        </p:txBody>
      </p:sp>
    </p:spTree>
    <p:extLst>
      <p:ext uri="{BB962C8B-B14F-4D97-AF65-F5344CB8AC3E}">
        <p14:creationId xmlns:p14="http://schemas.microsoft.com/office/powerpoint/2010/main" val="25878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0" y="2261438"/>
            <a:ext cx="5233614" cy="32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611560" y="14127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Driven Disc Assembly Torque  and  Hysteresis </a:t>
            </a:r>
            <a:r>
              <a:rPr lang="tr-TR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Control Machine 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(Крутящий момент диска сцепления)</a:t>
            </a:r>
            <a:endParaRPr lang="tr-TR" sz="1400" dirty="0">
              <a:highlight>
                <a:srgbClr val="FFFF00"/>
              </a:highlight>
              <a:latin typeface="PF DinDisplay Pro ExtraThin" panose="0200050602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966108" y="2261438"/>
            <a:ext cx="299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F DinDisplay Pro Light" panose="02000506000000020004" pitchFamily="2" charset="0"/>
              </a:rPr>
              <a:t>It is a test device that measures the </a:t>
            </a:r>
            <a:r>
              <a:rPr lang="tr-TR" sz="1200" b="1" dirty="0">
                <a:latin typeface="PF DinDisplay Pro Light" panose="02000506000000020004" pitchFamily="2" charset="0"/>
              </a:rPr>
              <a:t>T</a:t>
            </a:r>
            <a:r>
              <a:rPr lang="en-US" sz="1200" b="1" dirty="0" err="1">
                <a:latin typeface="PF DinDisplay Pro Light" panose="02000506000000020004" pitchFamily="2" charset="0"/>
              </a:rPr>
              <a:t>orque</a:t>
            </a:r>
            <a:r>
              <a:rPr lang="en-US" sz="1200" dirty="0">
                <a:latin typeface="PF DinDisplay Pro Light" panose="02000506000000020004" pitchFamily="2" charset="0"/>
              </a:rPr>
              <a:t> that </a:t>
            </a:r>
            <a:r>
              <a:rPr lang="tr-TR" sz="1200" dirty="0" err="1">
                <a:latin typeface="PF DinDisplay Pro Light" panose="02000506000000020004" pitchFamily="2" charset="0"/>
              </a:rPr>
              <a:t>helical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springs on the discs can </a:t>
            </a:r>
            <a:r>
              <a:rPr lang="tr-TR" sz="1200" dirty="0" err="1">
                <a:latin typeface="PF DinDisplay Pro Light" panose="02000506000000020004" pitchFamily="2" charset="0"/>
              </a:rPr>
              <a:t>transmit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torque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to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transmission</a:t>
            </a:r>
            <a:r>
              <a:rPr lang="en-US" sz="1200" dirty="0">
                <a:latin typeface="PF DinDisplay Pro Light" panose="02000506000000020004" pitchFamily="2" charset="0"/>
              </a:rPr>
              <a:t>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 err="1">
                <a:latin typeface="PF DinDisplay Pro Light" panose="02000506000000020004" pitchFamily="2" charset="0"/>
              </a:rPr>
              <a:t>Insufficient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torque transmission causes problems such as burning, </a:t>
            </a:r>
            <a:r>
              <a:rPr lang="tr-TR" sz="1200" dirty="0" err="1">
                <a:latin typeface="PF DinDisplay Pro Light" panose="02000506000000020004" pitchFamily="2" charset="0"/>
              </a:rPr>
              <a:t>judder</a:t>
            </a:r>
            <a:r>
              <a:rPr lang="en-US" sz="1200" dirty="0">
                <a:latin typeface="PF DinDisplay Pro Light" panose="02000506000000020004" pitchFamily="2" charset="0"/>
              </a:rPr>
              <a:t>, shifting. For this reason, the </a:t>
            </a:r>
            <a:r>
              <a:rPr lang="tr-TR" sz="1200" dirty="0">
                <a:latin typeface="PF DinDisplay Pro Light" panose="02000506000000020004" pitchFamily="2" charset="0"/>
              </a:rPr>
              <a:t>clutch disc must carry enough torque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</p:txBody>
      </p:sp>
    </p:spTree>
    <p:extLst>
      <p:ext uri="{BB962C8B-B14F-4D97-AF65-F5344CB8AC3E}">
        <p14:creationId xmlns:p14="http://schemas.microsoft.com/office/powerpoint/2010/main" val="1044836605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  <a:p>
            <a:pPr marL="0" indent="0">
              <a:buNone/>
            </a:pPr>
            <a:endParaRPr lang="tr-TR" sz="2000" b="1" dirty="0">
              <a:latin typeface="PF DinDisplay Pro Medium" panose="02000506000000020004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1052736"/>
            <a:ext cx="2304256" cy="103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Disc Torque-Hysteresis </a:t>
            </a:r>
            <a:endParaRPr lang="en-US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Test Results (</a:t>
            </a:r>
            <a:r>
              <a:rPr lang="ru-RU" sz="1400" dirty="0">
                <a:latin typeface="PF DinDisplay Pro ExtraThin" panose="02000506020000020004" pitchFamily="2" charset="0"/>
              </a:rPr>
              <a:t>Образец № №1</a:t>
            </a:r>
            <a:r>
              <a:rPr lang="tr-TR" sz="1400" dirty="0">
                <a:latin typeface="PF DinDisplay Pro ExtraThin" panose="02000506020000020004" pitchFamily="2" charset="0"/>
              </a:rPr>
              <a:t>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63195"/>
            <a:ext cx="6107607" cy="488608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63697" y="1918573"/>
            <a:ext cx="223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latin typeface="PF DinDisplay Pro Light" panose="02000506000000020004" pitchFamily="2" charset="0"/>
              </a:rPr>
              <a:t>Torque</a:t>
            </a:r>
            <a:r>
              <a:rPr lang="tr-TR" sz="1200" b="1" dirty="0">
                <a:latin typeface="PF DinDisplay Pro Light" panose="02000506000000020004" pitchFamily="2" charset="0"/>
              </a:rPr>
              <a:t> Value(+): </a:t>
            </a:r>
            <a:r>
              <a:rPr lang="tr-TR" sz="1200" dirty="0">
                <a:latin typeface="PF DinDisplay Pro Light" panose="02000506000000020004" pitchFamily="2" charset="0"/>
              </a:rPr>
              <a:t>3449,7 </a:t>
            </a:r>
            <a:r>
              <a:rPr lang="tr-TR" sz="1200" dirty="0" err="1">
                <a:latin typeface="PF DinDisplay Pro Light" panose="02000506000000020004" pitchFamily="2" charset="0"/>
              </a:rPr>
              <a:t>Nm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Torque</a:t>
            </a:r>
            <a:r>
              <a:rPr lang="tr-TR" sz="1200" b="1" dirty="0">
                <a:latin typeface="PF DinDisplay Pro Light" panose="02000506000000020004" pitchFamily="2" charset="0"/>
              </a:rPr>
              <a:t> Value(-): </a:t>
            </a:r>
            <a:r>
              <a:rPr lang="tr-TR" sz="1200" dirty="0">
                <a:latin typeface="PF DinDisplay Pro Light" panose="02000506000000020004" pitchFamily="2" charset="0"/>
              </a:rPr>
              <a:t>3374,3 </a:t>
            </a:r>
            <a:r>
              <a:rPr lang="tr-TR" sz="1200" dirty="0" err="1">
                <a:latin typeface="PF DinDisplay Pro Light" panose="02000506000000020004" pitchFamily="2" charset="0"/>
              </a:rPr>
              <a:t>Nm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100" dirty="0" err="1">
                <a:latin typeface="PF DinDisplay Pro Light" panose="02000506000000020004" pitchFamily="2" charset="0"/>
              </a:rPr>
              <a:t>Stiffness</a:t>
            </a:r>
            <a:r>
              <a:rPr lang="tr-TR" sz="1100" dirty="0">
                <a:latin typeface="PF DinDisplay Pro Light" panose="02000506000000020004" pitchFamily="2" charset="0"/>
              </a:rPr>
              <a:t> of Springs:   413 </a:t>
            </a:r>
            <a:r>
              <a:rPr lang="tr-TR" sz="1100" dirty="0" err="1">
                <a:latin typeface="PF DinDisplay Pro Light" panose="02000506000000020004" pitchFamily="2" charset="0"/>
              </a:rPr>
              <a:t>Nm</a:t>
            </a:r>
            <a:r>
              <a:rPr lang="tr-TR" sz="1100" dirty="0">
                <a:latin typeface="PF DinDisplay Pro Light" panose="02000506000000020004" pitchFamily="2" charset="0"/>
              </a:rPr>
              <a:t>/°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67544" y="1918573"/>
            <a:ext cx="1908518" cy="4154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093211" y="2553000"/>
            <a:ext cx="1910837" cy="4435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2027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955111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Disc Torque-Hysteresis </a:t>
            </a:r>
            <a:endParaRPr lang="en-US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Test Results (Hammer)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15" y="1015582"/>
            <a:ext cx="6151857" cy="4921485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42822" y="2950204"/>
            <a:ext cx="2225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70C0"/>
                </a:solidFill>
              </a:rPr>
              <a:t>*Both Clutch discs have enough torque value for carrying vehicle torque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  <a:highlight>
                  <a:srgbClr val="FFFF00"/>
                </a:highlight>
              </a:rPr>
              <a:t>(оба диска в порядке)</a:t>
            </a:r>
            <a:endParaRPr lang="tr-TR" sz="14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82697" y="1844824"/>
            <a:ext cx="212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err="1"/>
              <a:t>Torque</a:t>
            </a:r>
            <a:r>
              <a:rPr lang="tr-TR" sz="1200" b="1" dirty="0"/>
              <a:t> Value(+): </a:t>
            </a:r>
            <a:r>
              <a:rPr lang="tr-TR" sz="1200" dirty="0"/>
              <a:t>3290,1 </a:t>
            </a:r>
            <a:r>
              <a:rPr lang="tr-TR" sz="1200" dirty="0" err="1"/>
              <a:t>Nm</a:t>
            </a:r>
            <a:endParaRPr lang="tr-TR" sz="1200" dirty="0"/>
          </a:p>
          <a:p>
            <a:pPr algn="r"/>
            <a:r>
              <a:rPr lang="tr-TR" sz="1200" b="1" dirty="0" err="1"/>
              <a:t>Torque</a:t>
            </a:r>
            <a:r>
              <a:rPr lang="tr-TR" sz="1200" b="1" dirty="0"/>
              <a:t> Value(-): </a:t>
            </a:r>
            <a:r>
              <a:rPr lang="tr-TR" sz="1200" dirty="0"/>
              <a:t>3149,9 </a:t>
            </a:r>
            <a:r>
              <a:rPr lang="tr-TR" sz="1200" dirty="0" err="1"/>
              <a:t>Nm</a:t>
            </a:r>
            <a:endParaRPr lang="tr-TR" sz="1200" b="1" dirty="0"/>
          </a:p>
          <a:p>
            <a:pPr algn="r"/>
            <a:r>
              <a:rPr lang="tr-TR" sz="1100" dirty="0" err="1"/>
              <a:t>Stiffness</a:t>
            </a:r>
            <a:r>
              <a:rPr lang="tr-TR" sz="1100" dirty="0"/>
              <a:t> of Springs:   416 </a:t>
            </a:r>
            <a:r>
              <a:rPr lang="tr-TR" sz="1100" dirty="0" err="1"/>
              <a:t>Nm</a:t>
            </a:r>
            <a:r>
              <a:rPr lang="tr-TR" sz="1100" dirty="0"/>
              <a:t>/°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03242" y="1844824"/>
            <a:ext cx="1908518" cy="4154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2914054" y="2585836"/>
            <a:ext cx="1754079" cy="42609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30697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4885"/>
            <a:ext cx="2880320" cy="3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632356" y="1465039"/>
            <a:ext cx="782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Driven Disc Assembly Cushion Deflection Control Machine</a:t>
            </a:r>
            <a:r>
              <a:rPr lang="ru-RU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( 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«подушки» диска сцепления)</a:t>
            </a:r>
            <a:endParaRPr lang="en-US" sz="1400" dirty="0">
              <a:highlight>
                <a:srgbClr val="FFFF00"/>
              </a:highlight>
              <a:latin typeface="PF DinDisplay Pro ExtraThin" panose="0200050602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006516" y="2295906"/>
            <a:ext cx="4669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F DinDisplay Pro Light" panose="02000506000000020004" pitchFamily="2" charset="0"/>
              </a:rPr>
              <a:t>It is a test device that controls the </a:t>
            </a:r>
            <a:r>
              <a:rPr lang="tr-TR" sz="1200" b="1" dirty="0" err="1">
                <a:latin typeface="PF DinDisplay Pro Light" panose="02000506000000020004" pitchFamily="2" charset="0"/>
              </a:rPr>
              <a:t>Cushion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and </a:t>
            </a:r>
            <a:r>
              <a:rPr lang="tr-TR" sz="1200" b="1" dirty="0" err="1">
                <a:latin typeface="PF DinDisplay Pro Light" panose="02000506000000020004" pitchFamily="2" charset="0"/>
              </a:rPr>
              <a:t>Paralellism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of the disk.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en-US" sz="1200" dirty="0">
                <a:latin typeface="PF DinDisplay Pro Light" panose="02000506000000020004" pitchFamily="2" charset="0"/>
              </a:rPr>
              <a:t>If the </a:t>
            </a:r>
            <a:r>
              <a:rPr lang="tr-TR" sz="1200" dirty="0" err="1">
                <a:latin typeface="PF DinDisplay Pro Light" panose="02000506000000020004" pitchFamily="2" charset="0"/>
              </a:rPr>
              <a:t>Cushion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less, judder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occurs, if the </a:t>
            </a:r>
            <a:r>
              <a:rPr lang="tr-TR" sz="1200" dirty="0" err="1">
                <a:latin typeface="PF DinDisplay Pro Light" panose="02000506000000020004" pitchFamily="2" charset="0"/>
              </a:rPr>
              <a:t>cushion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too high, there is a problem of </a:t>
            </a:r>
            <a:r>
              <a:rPr lang="tr-TR" sz="1200" dirty="0" err="1">
                <a:latin typeface="PF DinDisplay Pro Light" panose="02000506000000020004" pitchFamily="2" charset="0"/>
              </a:rPr>
              <a:t>disengagement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or shifting.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 err="1">
                <a:latin typeface="PF DinDisplay Pro Light" panose="02000506000000020004" pitchFamily="2" charset="0"/>
              </a:rPr>
              <a:t>Paralellism</a:t>
            </a:r>
            <a:r>
              <a:rPr lang="tr-TR" sz="1200" dirty="0">
                <a:latin typeface="PF DinDisplay Pro Light" panose="02000506000000020004" pitchFamily="2" charset="0"/>
              </a:rPr>
              <a:t> problem </a:t>
            </a:r>
            <a:r>
              <a:rPr lang="en-US" sz="1200" dirty="0">
                <a:latin typeface="PF DinDisplay Pro Light" panose="02000506000000020004" pitchFamily="2" charset="0"/>
              </a:rPr>
              <a:t>causes the judder problem.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>
                <a:latin typeface="PF DinDisplay Pro Light" panose="02000506000000020004" pitchFamily="2" charset="0"/>
              </a:rPr>
              <a:t>A</a:t>
            </a:r>
            <a:r>
              <a:rPr lang="en-US" sz="1200" dirty="0" err="1">
                <a:latin typeface="PF DinDisplay Pro Light" panose="02000506000000020004" pitchFamily="2" charset="0"/>
              </a:rPr>
              <a:t>ll</a:t>
            </a:r>
            <a:r>
              <a:rPr lang="en-US" sz="1200" dirty="0">
                <a:latin typeface="PF DinDisplay Pro Light" panose="02000506000000020004" pitchFamily="2" charset="0"/>
              </a:rPr>
              <a:t> products are 100% checked.</a:t>
            </a:r>
            <a:endParaRPr lang="tr-TR" sz="1200" dirty="0">
              <a:latin typeface="PF DinDisplay Pro Light" panose="02000506000000020004" pitchFamily="2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</p:txBody>
      </p:sp>
    </p:spTree>
    <p:extLst>
      <p:ext uri="{BB962C8B-B14F-4D97-AF65-F5344CB8AC3E}">
        <p14:creationId xmlns:p14="http://schemas.microsoft.com/office/powerpoint/2010/main" val="1016713623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51DD3-2012-4681-B873-C15C54B2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latin typeface="PF DinDisplay Pro Light" panose="02000506000000020004" pitchFamily="2" charset="0"/>
              </a:rPr>
              <a:t>«Подушка» диска сцепления – пластинчатая волнистая пружина в корпусе диска сцепления, расположена между ступицей и фрикционной накладкой, изготавливается из специальной стали + технологически сложный способ соединения с корпусом диска, эта «подушка диска» снижать нагрузку на диск сцепления при его работе и влияет на «биение» диска.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EAB315-3CF9-4AC6-AD63-5A9C9458A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26533"/>
            <a:ext cx="4038600" cy="312928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5965D9-19B9-4D99-B060-BE2AB0D8AA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7310" y="2132856"/>
            <a:ext cx="4038600" cy="267411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42AB0-E9E9-4CBA-84E5-02790219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69687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1103401"/>
            <a:ext cx="41044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Disc Flex Test </a:t>
            </a:r>
            <a:endParaRPr lang="en-US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Results (</a:t>
            </a:r>
            <a:r>
              <a:rPr lang="ru-RU" sz="1400" dirty="0">
                <a:latin typeface="PF DinDisplay Pro ExtraThin" panose="02000506020000020004" pitchFamily="2" charset="0"/>
              </a:rPr>
              <a:t>Образец №1</a:t>
            </a:r>
            <a:r>
              <a:rPr lang="tr-TR" sz="1400" dirty="0">
                <a:latin typeface="PF DinDisplay Pro ExtraThin" panose="02000506020000020004" pitchFamily="2" charset="0"/>
              </a:rPr>
              <a:t>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157" y="1949931"/>
            <a:ext cx="230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latin typeface="PF DinDisplay Pro Light" panose="02000506000000020004" pitchFamily="2" charset="0"/>
              </a:rPr>
              <a:t>Free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Thickness</a:t>
            </a:r>
            <a:r>
              <a:rPr lang="tr-TR" sz="1200" dirty="0">
                <a:latin typeface="PF DinDisplay Pro Light" panose="02000506000000020004" pitchFamily="2" charset="0"/>
              </a:rPr>
              <a:t>: 11.13 mm</a:t>
            </a:r>
          </a:p>
          <a:p>
            <a:r>
              <a:rPr lang="tr-TR" sz="1200" dirty="0" err="1">
                <a:latin typeface="PF DinDisplay Pro Light" panose="02000506000000020004" pitchFamily="2" charset="0"/>
              </a:rPr>
              <a:t>Thickness</a:t>
            </a:r>
            <a:r>
              <a:rPr lang="tr-TR" sz="1200" dirty="0">
                <a:latin typeface="PF DinDisplay Pro Light" panose="02000506000000020004" pitchFamily="2" charset="0"/>
              </a:rPr>
              <a:t> Under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10.40 mm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Cushion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0.73 mm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Parallelism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0.09 mm</a:t>
            </a:r>
            <a:endParaRPr lang="tr-TR" sz="1200" b="1" dirty="0">
              <a:latin typeface="PF DinDisplay Pro Light" panose="02000506000000020004" pitchFamily="2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048519"/>
            <a:ext cx="6192688" cy="4909607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8227498" y="3996667"/>
            <a:ext cx="376950" cy="2964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395157" y="2365428"/>
            <a:ext cx="1625006" cy="4154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30143" y="3740271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Cushion deflection value must be between min 0.8 and max 1.10.</a:t>
            </a:r>
            <a:r>
              <a:rPr lang="ru-RU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(подушка диска должна быть при нагрузке в этих параметрах)</a:t>
            </a:r>
            <a:endParaRPr lang="tr-TR" sz="1200" dirty="0">
              <a:solidFill>
                <a:srgbClr val="FF000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endParaRPr lang="tr-TR" sz="1200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Образец №1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disc is NOK because of low value and it will cause judder problem</a:t>
            </a:r>
            <a:r>
              <a:rPr lang="tr-TR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.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( у Образец №1 не в параметрах, начнет раньше «бить», вибрировать, снижает ресурс диска сцепления)</a:t>
            </a:r>
            <a:endParaRPr lang="tr-TR" sz="1200" dirty="0">
              <a:solidFill>
                <a:srgbClr val="FF000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İçerik Yer Tutucusu 2"/>
          <p:cNvSpPr txBox="1">
            <a:spLocks/>
          </p:cNvSpPr>
          <p:nvPr/>
        </p:nvSpPr>
        <p:spPr>
          <a:xfrm>
            <a:off x="395536" y="4766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60446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395536" y="1104125"/>
            <a:ext cx="41044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Disc Flex Test </a:t>
            </a:r>
            <a:endParaRPr lang="en-US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Results (Hammer)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157" y="1877923"/>
            <a:ext cx="230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>
                <a:latin typeface="PF DinDisplay Pro Light" panose="02000506000000020004" pitchFamily="2" charset="0"/>
              </a:rPr>
              <a:t>Free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Thickness</a:t>
            </a:r>
            <a:r>
              <a:rPr lang="tr-TR" sz="1200" dirty="0">
                <a:latin typeface="PF DinDisplay Pro Light" panose="02000506000000020004" pitchFamily="2" charset="0"/>
              </a:rPr>
              <a:t>: 11.71 mm</a:t>
            </a:r>
          </a:p>
          <a:p>
            <a:r>
              <a:rPr lang="tr-TR" sz="1200" dirty="0" err="1">
                <a:latin typeface="PF DinDisplay Pro Light" panose="02000506000000020004" pitchFamily="2" charset="0"/>
              </a:rPr>
              <a:t>Thickness</a:t>
            </a:r>
            <a:r>
              <a:rPr lang="tr-TR" sz="1200" dirty="0">
                <a:latin typeface="PF DinDisplay Pro Light" panose="02000506000000020004" pitchFamily="2" charset="0"/>
              </a:rPr>
              <a:t> Under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10.63 mm</a:t>
            </a: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Cushion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1.08 mm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Parallelism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0.07 mm</a:t>
            </a:r>
            <a:endParaRPr lang="tr-TR" sz="1200" b="1" dirty="0">
              <a:latin typeface="PF DinDisplay Pro Light" panose="02000506000000020004" pitchFamily="2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028291"/>
            <a:ext cx="6192688" cy="49541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302181" y="3230974"/>
            <a:ext cx="2490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*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Образец №1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disc have low cushion deflection value. Hammer disc cushion value is %47 higher than 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Образец №1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. </a:t>
            </a:r>
          </a:p>
          <a:p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This parameter effects the comfort and judder problem.</a:t>
            </a:r>
            <a:endParaRPr lang="ru-RU" sz="1200" dirty="0">
              <a:solidFill>
                <a:srgbClr val="00B050"/>
              </a:solidFill>
              <a:latin typeface="PF DinDisplay Pro Light" panose="02000506000000020004" pitchFamily="2" charset="0"/>
            </a:endParaRPr>
          </a:p>
          <a:p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(у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HAMMER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параметры подушки диска сцепления,  которая </a:t>
            </a:r>
            <a:endParaRPr lang="en-US" sz="12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отвечает за вибрацию диска и плавность трогания с места </a:t>
            </a:r>
            <a:endParaRPr lang="en-US" sz="12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выше на 47%, соответственно и ресурс выше у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HAMMER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)</a:t>
            </a:r>
            <a:endParaRPr lang="tr-TR" sz="12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200" b="1" dirty="0">
                <a:latin typeface="PF DinDisplay Pro Light" panose="02000506000000020004" pitchFamily="2" charset="0"/>
              </a:rPr>
              <a:t>Образец №1</a:t>
            </a:r>
            <a:r>
              <a:rPr lang="tr-TR" sz="1200" b="1" dirty="0">
                <a:latin typeface="PF DinDisplay Pro Light" panose="02000506000000020004" pitchFamily="2" charset="0"/>
              </a:rPr>
              <a:t> Cushion:   </a:t>
            </a:r>
            <a:r>
              <a:rPr lang="tr-TR" sz="1200" dirty="0">
                <a:latin typeface="PF DinDisplay Pro Light" panose="02000506000000020004" pitchFamily="2" charset="0"/>
              </a:rPr>
              <a:t>0.73 mm</a:t>
            </a: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Hammer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Cushion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1.08 mm</a:t>
            </a:r>
          </a:p>
          <a:p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   </a:t>
            </a:r>
            <a:endParaRPr lang="tr-TR" sz="1200" dirty="0">
              <a:solidFill>
                <a:srgbClr val="00B050"/>
              </a:solidFill>
              <a:latin typeface="PF DinDisplay Pro Light" panose="02000506000000020004" pitchFamily="2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187975" y="3705127"/>
            <a:ext cx="379882" cy="2279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67543" y="2293420"/>
            <a:ext cx="1625006" cy="4154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>
          <a:xfrm>
            <a:off x="395536" y="4766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5319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6" y="1988870"/>
            <a:ext cx="5052903" cy="40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611560" y="1465039"/>
            <a:ext cx="721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Driven Disc Assembly Free movement ( Drag Torque ) Test Machine</a:t>
            </a:r>
            <a:r>
              <a:rPr lang="ru-RU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(диск сцепления  - биение)</a:t>
            </a:r>
            <a:endParaRPr lang="en-US" sz="1400" dirty="0">
              <a:highlight>
                <a:srgbClr val="FFFF00"/>
              </a:highlight>
              <a:latin typeface="PF DinDisplay Pro ExtraThin" panose="0200050602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652120" y="1988840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F DinDisplay Pro Light" panose="02000506000000020004" pitchFamily="2" charset="0"/>
              </a:rPr>
              <a:t>It is the test device that </a:t>
            </a:r>
            <a:r>
              <a:rPr lang="tr-TR" sz="1200" dirty="0" err="1">
                <a:latin typeface="PF DinDisplay Pro Light" panose="02000506000000020004" pitchFamily="2" charset="0"/>
              </a:rPr>
              <a:t>runout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checked.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en-US" sz="1200" dirty="0">
                <a:latin typeface="PF DinDisplay Pro Light" panose="02000506000000020004" pitchFamily="2" charset="0"/>
              </a:rPr>
              <a:t>When the clutch disengages</a:t>
            </a:r>
            <a:r>
              <a:rPr lang="tr-TR" sz="1200" dirty="0">
                <a:latin typeface="PF DinDisplay Pro Light" panose="02000506000000020004" pitchFamily="2" charset="0"/>
              </a:rPr>
              <a:t>, </a:t>
            </a:r>
            <a:r>
              <a:rPr lang="tr-TR" sz="1200" dirty="0" err="1">
                <a:latin typeface="PF DinDisplay Pro Light" panose="02000506000000020004" pitchFamily="2" charset="0"/>
              </a:rPr>
              <a:t>torque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transmission to the </a:t>
            </a:r>
            <a:r>
              <a:rPr lang="tr-TR" sz="1200" dirty="0" err="1">
                <a:latin typeface="PF DinDisplay Pro Light" panose="02000506000000020004" pitchFamily="2" charset="0"/>
              </a:rPr>
              <a:t>transmission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box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should be completely </a:t>
            </a:r>
            <a:r>
              <a:rPr lang="tr-TR" sz="1200" dirty="0" err="1">
                <a:latin typeface="PF DinDisplay Pro Light" panose="02000506000000020004" pitchFamily="2" charset="0"/>
              </a:rPr>
              <a:t>stopped</a:t>
            </a:r>
            <a:r>
              <a:rPr lang="en-US" sz="1200" dirty="0">
                <a:latin typeface="PF DinDisplay Pro Light" panose="02000506000000020004" pitchFamily="2" charset="0"/>
              </a:rPr>
              <a:t> for </a:t>
            </a:r>
            <a:r>
              <a:rPr lang="tr-TR" sz="1200" dirty="0" err="1">
                <a:latin typeface="PF DinDisplay Pro Light" panose="02000506000000020004" pitchFamily="2" charset="0"/>
              </a:rPr>
              <a:t>proper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shifting, the adequacy of the dis</a:t>
            </a:r>
            <a:r>
              <a:rPr lang="tr-TR" sz="1200" dirty="0">
                <a:latin typeface="PF DinDisplay Pro Light" panose="02000506000000020004" pitchFamily="2" charset="0"/>
              </a:rPr>
              <a:t>c</a:t>
            </a:r>
            <a:r>
              <a:rPr lang="en-US" sz="1200" dirty="0">
                <a:latin typeface="PF DinDisplay Pro Light" panose="02000506000000020004" pitchFamily="2" charset="0"/>
              </a:rPr>
              <a:t> is checked in this test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machine</a:t>
            </a:r>
            <a:r>
              <a:rPr lang="tr-TR" sz="1200" dirty="0">
                <a:latin typeface="PF DinDisplay Pro Light" panose="02000506000000020004" pitchFamily="2" charset="0"/>
              </a:rPr>
              <a:t>.</a:t>
            </a:r>
          </a:p>
          <a:p>
            <a:r>
              <a:rPr lang="tr-TR" sz="1200" dirty="0" err="1">
                <a:latin typeface="PF DinDisplay Pro Light" panose="02000506000000020004" pitchFamily="2" charset="0"/>
              </a:rPr>
              <a:t>Low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freemovement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value</a:t>
            </a:r>
            <a:r>
              <a:rPr lang="tr-TR" sz="1200" dirty="0">
                <a:latin typeface="PF DinDisplay Pro Light" panose="02000506000000020004" pitchFamily="2" charset="0"/>
              </a:rPr>
              <a:t> is </a:t>
            </a:r>
            <a:r>
              <a:rPr lang="tr-TR" sz="1200" dirty="0" err="1">
                <a:latin typeface="PF DinDisplay Pro Light" panose="02000506000000020004" pitchFamily="2" charset="0"/>
              </a:rPr>
              <a:t>better</a:t>
            </a:r>
            <a:r>
              <a:rPr lang="en-US" sz="1200" dirty="0">
                <a:latin typeface="PF DinDisplay Pro Light" panose="02000506000000020004" pitchFamily="2" charset="0"/>
              </a:rPr>
              <a:t>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>
                <a:latin typeface="PF DinDisplay Pro Light" panose="02000506000000020004" pitchFamily="2" charset="0"/>
              </a:rPr>
              <a:t>A</a:t>
            </a:r>
            <a:r>
              <a:rPr lang="en-US" sz="1200" dirty="0" err="1">
                <a:latin typeface="PF DinDisplay Pro Light" panose="02000506000000020004" pitchFamily="2" charset="0"/>
              </a:rPr>
              <a:t>ll</a:t>
            </a:r>
            <a:r>
              <a:rPr lang="en-US" sz="1200" dirty="0">
                <a:latin typeface="PF DinDisplay Pro Light" panose="02000506000000020004" pitchFamily="2" charset="0"/>
              </a:rPr>
              <a:t> products are 100% checked.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</p:txBody>
      </p:sp>
    </p:spTree>
    <p:extLst>
      <p:ext uri="{BB962C8B-B14F-4D97-AF65-F5344CB8AC3E}">
        <p14:creationId xmlns:p14="http://schemas.microsoft.com/office/powerpoint/2010/main" val="3309538285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395536" y="1052736"/>
            <a:ext cx="53285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>
                <a:latin typeface="PF DinDisplay Pro ExtraThin" panose="02000506020000020004" pitchFamily="2" charset="0"/>
              </a:rPr>
              <a:t>Clutch Disc </a:t>
            </a:r>
            <a:r>
              <a:rPr lang="tr-TR" sz="1400" dirty="0">
                <a:latin typeface="PF DinDisplay Pro ExtraThin" panose="02000506020000020004" pitchFamily="2" charset="0"/>
              </a:rPr>
              <a:t>Free</a:t>
            </a:r>
            <a:r>
              <a:rPr lang="tr-TR" sz="1600" dirty="0">
                <a:latin typeface="PF DinDisplay Pro ExtraThin" panose="02000506020000020004" pitchFamily="2" charset="0"/>
              </a:rPr>
              <a:t> </a:t>
            </a:r>
            <a:endParaRPr lang="en-US" sz="16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>
                <a:latin typeface="PF DinDisplay Pro ExtraThin" panose="02000506020000020004" pitchFamily="2" charset="0"/>
              </a:rPr>
              <a:t>Movement </a:t>
            </a:r>
            <a:r>
              <a:rPr lang="en-US" sz="1600" dirty="0">
                <a:latin typeface="PF DinDisplay Pro ExtraThin" panose="02000506020000020004" pitchFamily="2" charset="0"/>
              </a:rPr>
              <a:t> </a:t>
            </a:r>
            <a:r>
              <a:rPr lang="tr-TR" sz="1600" dirty="0">
                <a:latin typeface="PF DinDisplay Pro ExtraThin" panose="02000506020000020004" pitchFamily="2" charset="0"/>
              </a:rPr>
              <a:t>Test </a:t>
            </a:r>
            <a:endParaRPr lang="en-US" sz="16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>
                <a:latin typeface="PF DinDisplay Pro ExtraThin" panose="02000506020000020004" pitchFamily="2" charset="0"/>
              </a:rPr>
              <a:t>Results (</a:t>
            </a:r>
            <a:r>
              <a:rPr lang="ru-RU" sz="1600" dirty="0">
                <a:latin typeface="PF DinDisplay Pro ExtraThin" panose="02000506020000020004" pitchFamily="2" charset="0"/>
              </a:rPr>
              <a:t>Образец №1</a:t>
            </a:r>
            <a:r>
              <a:rPr lang="tr-TR" sz="1600" dirty="0">
                <a:latin typeface="PF DinDisplay Pro ExtraThin" panose="02000506020000020004" pitchFamily="2" charset="0"/>
              </a:rPr>
              <a:t>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22325"/>
            <a:ext cx="6192690" cy="495415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395536" y="2167553"/>
            <a:ext cx="244827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latin typeface="PF DinDisplay Pro Light" panose="02000506000000020004" pitchFamily="2" charset="0"/>
              </a:rPr>
              <a:t>Free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Movement</a:t>
            </a:r>
            <a:r>
              <a:rPr lang="tr-TR" sz="1200" b="1" dirty="0">
                <a:latin typeface="PF DinDisplay Pro Light" panose="02000506000000020004" pitchFamily="2" charset="0"/>
              </a:rPr>
              <a:t>: </a:t>
            </a:r>
            <a:r>
              <a:rPr lang="tr-TR" sz="1200" dirty="0">
                <a:latin typeface="PF DinDisplay Pro Light" panose="02000506000000020004" pitchFamily="2" charset="0"/>
              </a:rPr>
              <a:t>1,19 mm</a:t>
            </a:r>
          </a:p>
          <a:p>
            <a:r>
              <a:rPr lang="tr-TR" sz="1200" dirty="0">
                <a:latin typeface="PF DinDisplay Pro Light" panose="02000506000000020004" pitchFamily="2" charset="0"/>
              </a:rPr>
              <a:t>(*</a:t>
            </a:r>
            <a:r>
              <a:rPr lang="tr-TR" sz="1200" dirty="0" err="1">
                <a:latin typeface="PF DinDisplay Pro Light" panose="02000506000000020004" pitchFamily="2" charset="0"/>
              </a:rPr>
              <a:t>Low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value</a:t>
            </a:r>
            <a:r>
              <a:rPr lang="tr-TR" sz="1200" dirty="0">
                <a:latin typeface="PF DinDisplay Pro Light" panose="02000506000000020004" pitchFamily="2" charset="0"/>
              </a:rPr>
              <a:t> is </a:t>
            </a:r>
            <a:r>
              <a:rPr lang="tr-TR" sz="1200" dirty="0" err="1">
                <a:latin typeface="PF DinDisplay Pro Light" panose="02000506000000020004" pitchFamily="2" charset="0"/>
              </a:rPr>
              <a:t>better</a:t>
            </a:r>
            <a:r>
              <a:rPr lang="tr-TR" sz="1200" dirty="0">
                <a:latin typeface="PF DinDisplay Pro Light" panose="02000506000000020004" pitchFamily="2" charset="0"/>
              </a:rPr>
              <a:t>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926595" y="5142448"/>
            <a:ext cx="928903" cy="30277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395536" y="4766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26255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395536" y="1052736"/>
            <a:ext cx="47525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Disc Free Movement </a:t>
            </a:r>
            <a:endParaRPr lang="en-US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Test Results (Hammer)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25686"/>
            <a:ext cx="6192688" cy="4954149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395536" y="1910119"/>
            <a:ext cx="22322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latin typeface="PF DinDisplay Pro Light" panose="02000506000000020004" pitchFamily="2" charset="0"/>
              </a:rPr>
              <a:t>Free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Movement</a:t>
            </a:r>
            <a:r>
              <a:rPr lang="tr-TR" sz="1200" b="1" dirty="0">
                <a:latin typeface="PF DinDisplay Pro Light" panose="02000506000000020004" pitchFamily="2" charset="0"/>
              </a:rPr>
              <a:t>:</a:t>
            </a:r>
            <a:r>
              <a:rPr lang="tr-TR" sz="1200" dirty="0">
                <a:latin typeface="PF DinDisplay Pro Light" panose="02000506000000020004" pitchFamily="2" charset="0"/>
              </a:rPr>
              <a:t> 1,13 mm</a:t>
            </a:r>
          </a:p>
          <a:p>
            <a:r>
              <a:rPr lang="tr-TR" sz="1200" dirty="0">
                <a:latin typeface="PF DinDisplay Pro Light" panose="02000506000000020004" pitchFamily="2" charset="0"/>
              </a:rPr>
              <a:t>(*</a:t>
            </a:r>
            <a:r>
              <a:rPr lang="tr-TR" sz="1200" dirty="0" err="1">
                <a:latin typeface="PF DinDisplay Pro Light" panose="02000506000000020004" pitchFamily="2" charset="0"/>
              </a:rPr>
              <a:t>Low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value</a:t>
            </a:r>
            <a:r>
              <a:rPr lang="tr-TR" sz="1200" dirty="0">
                <a:latin typeface="PF DinDisplay Pro Light" panose="02000506000000020004" pitchFamily="2" charset="0"/>
              </a:rPr>
              <a:t> is </a:t>
            </a:r>
            <a:r>
              <a:rPr lang="tr-TR" sz="1200" dirty="0" err="1">
                <a:latin typeface="PF DinDisplay Pro Light" panose="02000506000000020004" pitchFamily="2" charset="0"/>
              </a:rPr>
              <a:t>better</a:t>
            </a:r>
            <a:r>
              <a:rPr lang="tr-TR" sz="1200" dirty="0">
                <a:latin typeface="PF DinDisplay Pro Light" panose="02000506000000020004" pitchFamily="2" charset="0"/>
              </a:rPr>
              <a:t>)</a:t>
            </a: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*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Both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Clutch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disc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have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safe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value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and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they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are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similar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.</a:t>
            </a: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b="1" dirty="0">
              <a:solidFill>
                <a:srgbClr val="00B050"/>
              </a:solidFill>
              <a:latin typeface="PF DinDisplay Pro Light" panose="02000506000000020004" pitchFamily="2" charset="0"/>
            </a:endParaRPr>
          </a:p>
          <a:p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*Hammer freemovement value is </a:t>
            </a:r>
            <a:endParaRPr lang="en-US" sz="1200" dirty="0">
              <a:solidFill>
                <a:srgbClr val="00B050"/>
              </a:solidFill>
              <a:latin typeface="PF DinDisplay Pro Light" panose="02000506000000020004" pitchFamily="2" charset="0"/>
            </a:endParaRPr>
          </a:p>
          <a:p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%5 </a:t>
            </a:r>
            <a:r>
              <a:rPr lang="tr-TR" sz="12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better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than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disc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 у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HAMMER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значение биения меньше – это лучше)</a:t>
            </a:r>
            <a:endParaRPr lang="tr-TR" sz="12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200" b="1" dirty="0">
                <a:latin typeface="PF DinDisplay Pro Light" panose="02000506000000020004" pitchFamily="2" charset="0"/>
              </a:rPr>
              <a:t>Образец №1 </a:t>
            </a:r>
            <a:r>
              <a:rPr lang="tr-TR" sz="1200" b="1" dirty="0">
                <a:latin typeface="PF DinDisplay Pro Light" panose="02000506000000020004" pitchFamily="2" charset="0"/>
              </a:rPr>
              <a:t> Free Movement: </a:t>
            </a:r>
            <a:r>
              <a:rPr lang="tr-TR" sz="1200" dirty="0">
                <a:latin typeface="PF DinDisplay Pro Light" panose="02000506000000020004" pitchFamily="2" charset="0"/>
              </a:rPr>
              <a:t>1,19 mm</a:t>
            </a: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Hammer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Free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Movement</a:t>
            </a:r>
            <a:r>
              <a:rPr lang="tr-TR" sz="1200" b="1" dirty="0">
                <a:latin typeface="PF DinDisplay Pro Light" panose="02000506000000020004" pitchFamily="2" charset="0"/>
              </a:rPr>
              <a:t>: </a:t>
            </a:r>
            <a:r>
              <a:rPr lang="tr-TR" sz="1200" dirty="0">
                <a:latin typeface="PF DinDisplay Pro Light" panose="02000506000000020004" pitchFamily="2" charset="0"/>
              </a:rPr>
              <a:t>1,13 mm</a:t>
            </a: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925690" y="5135590"/>
            <a:ext cx="928903" cy="3096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>
          <a:xfrm>
            <a:off x="395536" y="4766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1718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>
                <a:latin typeface="PF DinDisplay Pro Medium" panose="02000506000000020004" pitchFamily="2" charset="0"/>
              </a:rPr>
              <a:t>Index</a:t>
            </a:r>
          </a:p>
          <a:p>
            <a:pPr marL="0" indent="0">
              <a:buNone/>
            </a:pPr>
            <a:endParaRPr lang="tr-TR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>
                <a:latin typeface="PF DinDisplay Pro ExtraThin" panose="02000506020000020004" pitchFamily="2" charset="0"/>
              </a:rPr>
              <a:t>Product Images(Clutch Cover Assembly, Clutch Disc, Release Bearing)</a:t>
            </a:r>
            <a:endParaRPr lang="ru-RU" sz="2000" dirty="0">
              <a:latin typeface="PF DinDisplay Pro ExtraThin" panose="0200050602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Предмет тестирования : Образец №1 ( комплект сцепления, аналог </a:t>
            </a:r>
            <a:r>
              <a:rPr lang="en-US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VOLVO OE 85000503) </a:t>
            </a:r>
            <a:r>
              <a:rPr lang="ru-RU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и </a:t>
            </a:r>
            <a:r>
              <a:rPr lang="ru-RU" sz="1600" dirty="0" err="1">
                <a:highlight>
                  <a:srgbClr val="FFFF00"/>
                </a:highlight>
                <a:latin typeface="PF DinDisplay Pro ExtraThin" panose="02000506020000020004" pitchFamily="2" charset="0"/>
              </a:rPr>
              <a:t>комплек</a:t>
            </a:r>
            <a:r>
              <a:rPr lang="ru-RU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 сцепления и </a:t>
            </a:r>
            <a:r>
              <a:rPr lang="en-US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HAMMER </a:t>
            </a:r>
            <a:r>
              <a:rPr lang="ru-RU" sz="16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(комплект сцепления 700 463)</a:t>
            </a:r>
            <a:endParaRPr lang="tr-TR" sz="1600" dirty="0">
              <a:highlight>
                <a:srgbClr val="FFFF00"/>
              </a:highlight>
              <a:latin typeface="PF DinDisplay Pro ExtraThin" panose="02000506020000020004" pitchFamily="2" charset="0"/>
            </a:endParaRPr>
          </a:p>
          <a:p>
            <a:pPr marL="0" indent="0">
              <a:buNone/>
            </a:pPr>
            <a:endParaRPr lang="tr-TR" sz="2000" dirty="0">
              <a:latin typeface="PF DinDisplay Pro ExtraThin" panose="0200050602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 err="1">
                <a:latin typeface="PF DinDisplay Pro ExtraThin" panose="02000506020000020004" pitchFamily="2" charset="0"/>
              </a:rPr>
              <a:t>Used</a:t>
            </a:r>
            <a:r>
              <a:rPr lang="tr-TR" sz="2000" dirty="0">
                <a:latin typeface="PF DinDisplay Pro ExtraThin" panose="02000506020000020004" pitchFamily="2" charset="0"/>
              </a:rPr>
              <a:t> Test </a:t>
            </a:r>
            <a:r>
              <a:rPr lang="tr-TR" sz="2000" dirty="0" err="1">
                <a:latin typeface="PF DinDisplay Pro ExtraThin" panose="02000506020000020004" pitchFamily="2" charset="0"/>
              </a:rPr>
              <a:t>Equipments</a:t>
            </a:r>
            <a:endParaRPr lang="en-US" sz="2000" dirty="0">
              <a:latin typeface="PF DinDisplay Pro ExtraThin" panose="02000506020000020004" pitchFamily="2" charset="0"/>
            </a:endParaRPr>
          </a:p>
          <a:p>
            <a:pPr marL="0" indent="0">
              <a:buNone/>
            </a:pPr>
            <a:endParaRPr lang="tr-TR" sz="2000" dirty="0">
              <a:latin typeface="PF DinDisplay Pro ExtraThin" panose="0200050602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>
                <a:latin typeface="PF DinDisplay Pro ExtraThin" panose="02000506020000020004" pitchFamily="2" charset="0"/>
              </a:rPr>
              <a:t>Clutch </a:t>
            </a:r>
            <a:r>
              <a:rPr lang="tr-TR" sz="2000" dirty="0" err="1">
                <a:latin typeface="PF DinDisplay Pro ExtraThin" panose="02000506020000020004" pitchFamily="2" charset="0"/>
              </a:rPr>
              <a:t>Disc&amp;Cover</a:t>
            </a:r>
            <a:r>
              <a:rPr lang="tr-TR" sz="2000" dirty="0">
                <a:latin typeface="PF DinDisplay Pro ExtraThin" panose="02000506020000020004" pitchFamily="2" charset="0"/>
              </a:rPr>
              <a:t> Assembly </a:t>
            </a:r>
            <a:r>
              <a:rPr lang="tr-TR" sz="2000" dirty="0" err="1">
                <a:latin typeface="PF DinDisplay Pro ExtraThin" panose="02000506020000020004" pitchFamily="2" charset="0"/>
              </a:rPr>
              <a:t>Performance</a:t>
            </a:r>
            <a:r>
              <a:rPr lang="tr-TR" sz="2000" dirty="0">
                <a:latin typeface="PF DinDisplay Pro ExtraThin" panose="02000506020000020004" pitchFamily="2" charset="0"/>
              </a:rPr>
              <a:t> Test </a:t>
            </a:r>
            <a:r>
              <a:rPr lang="tr-TR" sz="2000" dirty="0" err="1">
                <a:latin typeface="PF DinDisplay Pro ExtraThin" panose="02000506020000020004" pitchFamily="2" charset="0"/>
              </a:rPr>
              <a:t>Results</a:t>
            </a:r>
            <a:endParaRPr lang="tr-TR" sz="2000" dirty="0">
              <a:latin typeface="PF DinDisplay Pro ExtraThin" panose="0200050602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000" dirty="0">
              <a:latin typeface="PF DinDisplay Pro ExtraThin" panose="02000506020000020004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000" dirty="0">
                <a:latin typeface="PF DinDisplay Pro ExtraThin" panose="02000506020000020004" pitchFamily="2" charset="0"/>
              </a:rPr>
              <a:t>Clutch </a:t>
            </a:r>
            <a:r>
              <a:rPr lang="tr-TR" sz="2000" dirty="0" err="1">
                <a:latin typeface="PF DinDisplay Pro ExtraThin" panose="02000506020000020004" pitchFamily="2" charset="0"/>
              </a:rPr>
              <a:t>Cover</a:t>
            </a:r>
            <a:r>
              <a:rPr lang="tr-TR" sz="2000" dirty="0">
                <a:latin typeface="PF DinDisplay Pro ExtraThin" panose="02000506020000020004" pitchFamily="2" charset="0"/>
              </a:rPr>
              <a:t> Assembly </a:t>
            </a:r>
            <a:r>
              <a:rPr lang="tr-TR" sz="2000" dirty="0" err="1">
                <a:latin typeface="PF DinDisplay Pro ExtraThin" panose="02000506020000020004" pitchFamily="2" charset="0"/>
              </a:rPr>
              <a:t>Static</a:t>
            </a:r>
            <a:r>
              <a:rPr lang="tr-TR" sz="2000" dirty="0">
                <a:latin typeface="PF DinDisplay Pro ExtraThin" panose="02000506020000020004" pitchFamily="2" charset="0"/>
              </a:rPr>
              <a:t> </a:t>
            </a:r>
            <a:r>
              <a:rPr lang="tr-TR" sz="2000" dirty="0" err="1">
                <a:latin typeface="PF DinDisplay Pro ExtraThin" panose="02000506020000020004" pitchFamily="2" charset="0"/>
              </a:rPr>
              <a:t>Durability</a:t>
            </a:r>
            <a:r>
              <a:rPr lang="tr-TR" sz="2000" dirty="0">
                <a:latin typeface="PF DinDisplay Pro ExtraThin" panose="02000506020000020004" pitchFamily="2" charset="0"/>
              </a:rPr>
              <a:t> Test </a:t>
            </a:r>
            <a:r>
              <a:rPr lang="tr-TR" sz="2000" dirty="0" err="1">
                <a:latin typeface="PF DinDisplay Pro ExtraThin" panose="02000506020000020004" pitchFamily="2" charset="0"/>
              </a:rPr>
              <a:t>Results</a:t>
            </a:r>
            <a:endParaRPr lang="tr-TR" sz="2000" dirty="0">
              <a:latin typeface="PF DinDisplay Pro ExtraThin" panose="02000506020000020004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22791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2" y="1405934"/>
            <a:ext cx="3003539" cy="459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563888" y="1556792"/>
            <a:ext cx="512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Cover Assembly Durability Test Machine</a:t>
            </a:r>
            <a:r>
              <a:rPr lang="tr-TR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(1.500.000 cycles/configurable according to customer request)</a:t>
            </a:r>
            <a:r>
              <a:rPr lang="ru-RU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400" dirty="0"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1 500 000 циклов работы сцепления в сборе, это не менее 250 000 км пробега, магистральный тягач  )</a:t>
            </a:r>
            <a:endParaRPr lang="en-US" sz="1400" dirty="0">
              <a:highlight>
                <a:srgbClr val="FFFF00"/>
              </a:highlight>
              <a:latin typeface="PF DinDisplay Pro ExtraThin" panose="0200050602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63888" y="2852936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PF DinDisplay Pro Light" panose="02000506000000020004" pitchFamily="2" charset="0"/>
              </a:rPr>
              <a:t>T</a:t>
            </a:r>
            <a:r>
              <a:rPr lang="en-US" sz="1400" dirty="0">
                <a:latin typeface="PF DinDisplay Pro Light" panose="02000506000000020004" pitchFamily="2" charset="0"/>
              </a:rPr>
              <a:t>he test device that determines </a:t>
            </a:r>
            <a:r>
              <a:rPr lang="en-US" sz="1400" b="1" dirty="0">
                <a:latin typeface="PF DinDisplay Pro Light" panose="02000506000000020004" pitchFamily="2" charset="0"/>
              </a:rPr>
              <a:t>the life of the Clutch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b="1" dirty="0" err="1">
                <a:latin typeface="PF DinDisplay Pro Light" panose="02000506000000020004" pitchFamily="2" charset="0"/>
              </a:rPr>
              <a:t>Cover</a:t>
            </a:r>
            <a:r>
              <a:rPr lang="tr-TR" sz="1400" b="1" dirty="0">
                <a:latin typeface="PF DinDisplay Pro Light" panose="02000506000000020004" pitchFamily="2" charset="0"/>
              </a:rPr>
              <a:t> Assembly</a:t>
            </a:r>
            <a:r>
              <a:rPr lang="en-US" sz="1400" dirty="0">
                <a:latin typeface="PF DinDisplay Pro Light" panose="02000506000000020004" pitchFamily="2" charset="0"/>
              </a:rPr>
              <a:t>.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In</a:t>
            </a:r>
            <a:r>
              <a:rPr lang="tr-TR" sz="1400" dirty="0">
                <a:latin typeface="PF DinDisplay Pro Light" panose="02000506000000020004" pitchFamily="2" charset="0"/>
              </a:rPr>
              <a:t> t</a:t>
            </a:r>
            <a:r>
              <a:rPr lang="en-US" sz="1400" dirty="0">
                <a:latin typeface="PF DinDisplay Pro Light" panose="02000506000000020004" pitchFamily="2" charset="0"/>
              </a:rPr>
              <a:t>his test device, the </a:t>
            </a:r>
            <a:r>
              <a:rPr lang="tr-TR" sz="1400" dirty="0" err="1">
                <a:latin typeface="PF DinDisplay Pro Light" panose="02000506000000020004" pitchFamily="2" charset="0"/>
              </a:rPr>
              <a:t>clutch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cover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assembly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is </a:t>
            </a:r>
            <a:r>
              <a:rPr lang="tr-TR" sz="1400" dirty="0" err="1">
                <a:latin typeface="PF DinDisplay Pro Light" panose="02000506000000020004" pitchFamily="2" charset="0"/>
              </a:rPr>
              <a:t>disengaged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1500000 times and the </a:t>
            </a:r>
            <a:r>
              <a:rPr lang="tr-TR" sz="1400" dirty="0" err="1">
                <a:latin typeface="PF DinDisplay Pro Light" panose="02000506000000020004" pitchFamily="2" charset="0"/>
              </a:rPr>
              <a:t>loads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are measured at the end of the test.</a:t>
            </a:r>
            <a:endParaRPr lang="tr-TR" sz="1400" dirty="0">
              <a:latin typeface="PF DinDisplay Pro Light" panose="02000506000000020004" pitchFamily="2" charset="0"/>
            </a:endParaRPr>
          </a:p>
          <a:p>
            <a:endParaRPr lang="tr-TR" sz="1400" dirty="0">
              <a:latin typeface="PF DinDisplay Pro Light" panose="02000506000000020004" pitchFamily="2" charset="0"/>
            </a:endParaRPr>
          </a:p>
          <a:p>
            <a:r>
              <a:rPr lang="en-US" sz="1400" dirty="0">
                <a:latin typeface="PF DinDisplay Pro Light" panose="02000506000000020004" pitchFamily="2" charset="0"/>
              </a:rPr>
              <a:t>As a result of the test, </a:t>
            </a:r>
            <a:r>
              <a:rPr lang="tr-TR" sz="1400" dirty="0" err="1">
                <a:latin typeface="PF DinDisplay Pro Light" panose="02000506000000020004" pitchFamily="2" charset="0"/>
              </a:rPr>
              <a:t>clamp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load</a:t>
            </a:r>
            <a:r>
              <a:rPr lang="en-US" sz="1400" dirty="0">
                <a:latin typeface="PF DinDisplay Pro Light" panose="02000506000000020004" pitchFamily="2" charset="0"/>
              </a:rPr>
              <a:t>,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release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load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and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p.plate</a:t>
            </a:r>
            <a:r>
              <a:rPr lang="tr-TR" sz="1400" dirty="0">
                <a:latin typeface="PF DinDisplay Pro Light" panose="02000506000000020004" pitchFamily="2" charset="0"/>
              </a:rPr>
              <a:t> lift </a:t>
            </a:r>
            <a:r>
              <a:rPr lang="tr-TR" sz="1400" dirty="0" err="1">
                <a:latin typeface="PF DinDisplay Pro Light" panose="02000506000000020004" pitchFamily="2" charset="0"/>
              </a:rPr>
              <a:t>values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are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checked</a:t>
            </a:r>
            <a:r>
              <a:rPr lang="tr-TR" sz="1400" dirty="0">
                <a:latin typeface="PF DinDisplay Pro Light" panose="02000506000000020004" pitchFamily="2" charset="0"/>
              </a:rPr>
              <a:t>.</a:t>
            </a:r>
          </a:p>
          <a:p>
            <a:endParaRPr lang="tr-TR" sz="1400" dirty="0">
              <a:latin typeface="PF DinDisplay Pro Light" panose="02000506000000020004" pitchFamily="2" charset="0"/>
            </a:endParaRPr>
          </a:p>
          <a:p>
            <a:r>
              <a:rPr lang="en-US" sz="1400" dirty="0">
                <a:latin typeface="PF DinDisplay Pro Light" panose="02000506000000020004" pitchFamily="2" charset="0"/>
              </a:rPr>
              <a:t>The new </a:t>
            </a:r>
            <a:r>
              <a:rPr lang="tr-TR" sz="1400" dirty="0">
                <a:latin typeface="PF DinDisplay Pro Light" panose="02000506000000020004" pitchFamily="2" charset="0"/>
              </a:rPr>
              <a:t>Clutch </a:t>
            </a:r>
            <a:r>
              <a:rPr lang="en-US" sz="1400" dirty="0">
                <a:latin typeface="PF DinDisplay Pro Light" panose="02000506000000020004" pitchFamily="2" charset="0"/>
              </a:rPr>
              <a:t>disc that works with the </a:t>
            </a:r>
            <a:r>
              <a:rPr lang="tr-TR" sz="1400" dirty="0">
                <a:latin typeface="PF DinDisplay Pro Light" panose="02000506000000020004" pitchFamily="2" charset="0"/>
              </a:rPr>
              <a:t>Clutch </a:t>
            </a:r>
            <a:r>
              <a:rPr lang="tr-TR" sz="1400" dirty="0" err="1">
                <a:latin typeface="PF DinDisplay Pro Light" panose="02000506000000020004" pitchFamily="2" charset="0"/>
              </a:rPr>
              <a:t>Cover</a:t>
            </a:r>
            <a:r>
              <a:rPr lang="tr-TR" sz="1400" dirty="0">
                <a:latin typeface="PF DinDisplay Pro Light" panose="02000506000000020004" pitchFamily="2" charset="0"/>
              </a:rPr>
              <a:t> Assembly </a:t>
            </a:r>
            <a:r>
              <a:rPr lang="en-US" sz="1400" dirty="0">
                <a:latin typeface="PF DinDisplay Pro Light" panose="02000506000000020004" pitchFamily="2" charset="0"/>
              </a:rPr>
              <a:t>is worn at the end of the test and changes in the </a:t>
            </a:r>
            <a:r>
              <a:rPr lang="tr-TR" sz="1400" dirty="0" err="1">
                <a:latin typeface="PF DinDisplay Pro Light" panose="02000506000000020004" pitchFamily="2" charset="0"/>
              </a:rPr>
              <a:t>clamp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load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and </a:t>
            </a:r>
            <a:r>
              <a:rPr lang="tr-TR" sz="1400" dirty="0" err="1">
                <a:latin typeface="PF DinDisplay Pro Light" panose="02000506000000020004" pitchFamily="2" charset="0"/>
              </a:rPr>
              <a:t>release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load</a:t>
            </a:r>
            <a:r>
              <a:rPr lang="en-US" sz="1400" dirty="0">
                <a:latin typeface="PF DinDisplay Pro Light" panose="02000506000000020004" pitchFamily="2" charset="0"/>
              </a:rPr>
              <a:t> and </a:t>
            </a:r>
            <a:r>
              <a:rPr lang="tr-TR" sz="1400" dirty="0" err="1">
                <a:latin typeface="PF DinDisplay Pro Light" panose="02000506000000020004" pitchFamily="2" charset="0"/>
              </a:rPr>
              <a:t>pressure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tr-TR" sz="1400" dirty="0" err="1">
                <a:latin typeface="PF DinDisplay Pro Light" panose="02000506000000020004" pitchFamily="2" charset="0"/>
              </a:rPr>
              <a:t>plate</a:t>
            </a:r>
            <a:r>
              <a:rPr lang="tr-TR" sz="1400" dirty="0">
                <a:latin typeface="PF DinDisplay Pro Light" panose="02000506000000020004" pitchFamily="2" charset="0"/>
              </a:rPr>
              <a:t> lift </a:t>
            </a:r>
            <a:r>
              <a:rPr lang="tr-TR" sz="1400" dirty="0" err="1">
                <a:latin typeface="PF DinDisplay Pro Light" panose="02000506000000020004" pitchFamily="2" charset="0"/>
              </a:rPr>
              <a:t>values</a:t>
            </a:r>
            <a:r>
              <a:rPr lang="tr-TR" sz="1400" dirty="0">
                <a:latin typeface="PF DinDisplay Pro Light" panose="02000506000000020004" pitchFamily="2" charset="0"/>
              </a:rPr>
              <a:t> </a:t>
            </a:r>
            <a:r>
              <a:rPr lang="en-US" sz="1400" dirty="0">
                <a:latin typeface="PF DinDisplay Pro Light" panose="02000506000000020004" pitchFamily="2" charset="0"/>
              </a:rPr>
              <a:t>are observed.</a:t>
            </a:r>
            <a:endParaRPr lang="tr-TR" sz="1400" dirty="0">
              <a:latin typeface="PF DinDisplay Pro Light" panose="02000506000000020004" pitchFamily="2" charset="0"/>
            </a:endParaRPr>
          </a:p>
          <a:p>
            <a:endParaRPr lang="tr-TR" sz="1400" dirty="0">
              <a:latin typeface="PF DinDisplay Pro Light" panose="02000506000000020004" pitchFamily="2" charset="0"/>
            </a:endParaRPr>
          </a:p>
          <a:p>
            <a:r>
              <a:rPr lang="en-US" sz="1400" dirty="0">
                <a:latin typeface="PF DinDisplay Pro Light" panose="02000506000000020004" pitchFamily="2" charset="0"/>
              </a:rPr>
              <a:t>It should not be below or above the specified values.</a:t>
            </a:r>
            <a:endParaRPr lang="tr-TR" sz="1400" dirty="0">
              <a:latin typeface="PF DinDisplay Pro Light" panose="02000506000000020004" pitchFamily="2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>
          <a:xfrm>
            <a:off x="611560" y="980728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</p:txBody>
      </p:sp>
    </p:spTree>
    <p:extLst>
      <p:ext uri="{BB962C8B-B14F-4D97-AF65-F5344CB8AC3E}">
        <p14:creationId xmlns:p14="http://schemas.microsoft.com/office/powerpoint/2010/main" val="2697019751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611560" y="1484784"/>
            <a:ext cx="626469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latin typeface="PF DinDisplay Pro ExtraThin" panose="02000506020000020004" pitchFamily="2" charset="0"/>
              </a:rPr>
              <a:t>Clutch Cover Assembly Durability Test Results (</a:t>
            </a:r>
            <a:r>
              <a:rPr lang="ru-RU" sz="2000" dirty="0">
                <a:latin typeface="PF DinDisplay Pro ExtraThin" panose="02000506020000020004" pitchFamily="2" charset="0"/>
              </a:rPr>
              <a:t>Образец №1</a:t>
            </a:r>
            <a:r>
              <a:rPr lang="tr-TR" sz="2000" dirty="0">
                <a:latin typeface="PF DinDisplay Pro ExtraThin" panose="02000506020000020004" pitchFamily="2" charset="0"/>
              </a:rPr>
              <a:t> / After 1.500.000 cycles)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963990" y="5589240"/>
            <a:ext cx="220840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 err="1">
                <a:latin typeface="PF DinDisplay Pro Light" panose="02000506000000020004" pitchFamily="2" charset="0"/>
              </a:rPr>
              <a:t>After</a:t>
            </a:r>
            <a:r>
              <a:rPr lang="tr-TR" sz="1200" dirty="0">
                <a:latin typeface="PF DinDisplay Pro Light" panose="02000506000000020004" pitchFamily="2" charset="0"/>
              </a:rPr>
              <a:t> 1.500.000 </a:t>
            </a:r>
            <a:r>
              <a:rPr lang="tr-TR" sz="1200" dirty="0" err="1">
                <a:latin typeface="PF DinDisplay Pro Light" panose="02000506000000020004" pitchFamily="2" charset="0"/>
              </a:rPr>
              <a:t>Cycle</a:t>
            </a:r>
            <a:endParaRPr lang="tr-TR" sz="1200" dirty="0">
              <a:latin typeface="PF DinDisplay Pro Light" panose="02000506000000020004" pitchFamily="2" charset="0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1328297" y="5589240"/>
            <a:ext cx="212423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 err="1">
                <a:latin typeface="PF DinDisplay Pro Light" panose="02000506000000020004" pitchFamily="2" charset="0"/>
              </a:rPr>
              <a:t>Before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Durability</a:t>
            </a:r>
            <a:r>
              <a:rPr lang="tr-TR" sz="1200" dirty="0">
                <a:latin typeface="PF DinDisplay Pro Light" panose="02000506000000020004" pitchFamily="2" charset="0"/>
              </a:rPr>
              <a:t> Test </a:t>
            </a:r>
          </a:p>
        </p:txBody>
      </p:sp>
      <p:pic>
        <p:nvPicPr>
          <p:cNvPr id="2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" y="1947656"/>
            <a:ext cx="4479782" cy="3488936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97" y="1950726"/>
            <a:ext cx="4563683" cy="3487546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1206272" y="3877610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3454daN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5710035" y="381697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3383daN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95536" y="3721103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3404daN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4842749" y="399147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</a:rPr>
              <a:t>2244 </a:t>
            </a:r>
            <a:r>
              <a:rPr lang="tr-TR" sz="1200" b="1" dirty="0" err="1">
                <a:solidFill>
                  <a:srgbClr val="FF0000"/>
                </a:solidFill>
              </a:rPr>
              <a:t>daN</a:t>
            </a:r>
            <a:endParaRPr lang="tr-TR" sz="12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3843731" y="3635067"/>
            <a:ext cx="63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1,8mm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8323720" y="3648863"/>
            <a:ext cx="778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>
                <a:solidFill>
                  <a:srgbClr val="FF0000"/>
                </a:solidFill>
              </a:rPr>
              <a:t>1,64 mm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374510" y="3074992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630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7939633" y="3052192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620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Cover Assembly Durability Test Results 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55079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66" y="2069103"/>
            <a:ext cx="4428560" cy="33388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" y="2067695"/>
            <a:ext cx="4501396" cy="3378686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611560" y="1556792"/>
            <a:ext cx="626469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latin typeface="PF DinDisplay Pro ExtraThin" panose="02000506020000020004" pitchFamily="2" charset="0"/>
              </a:rPr>
              <a:t>Clutch </a:t>
            </a:r>
            <a:r>
              <a:rPr lang="tr-TR" sz="2000" dirty="0" err="1">
                <a:latin typeface="PF DinDisplay Pro ExtraThin" panose="02000506020000020004" pitchFamily="2" charset="0"/>
              </a:rPr>
              <a:t>Cover</a:t>
            </a:r>
            <a:r>
              <a:rPr lang="tr-TR" sz="2000" dirty="0">
                <a:latin typeface="PF DinDisplay Pro ExtraThin" panose="02000506020000020004" pitchFamily="2" charset="0"/>
              </a:rPr>
              <a:t> Assembly </a:t>
            </a:r>
            <a:r>
              <a:rPr lang="tr-TR" sz="2000" dirty="0" err="1">
                <a:latin typeface="PF DinDisplay Pro ExtraThin" panose="02000506020000020004" pitchFamily="2" charset="0"/>
              </a:rPr>
              <a:t>Durability</a:t>
            </a:r>
            <a:r>
              <a:rPr lang="tr-TR" sz="2000" dirty="0">
                <a:latin typeface="PF DinDisplay Pro ExtraThin" panose="02000506020000020004" pitchFamily="2" charset="0"/>
              </a:rPr>
              <a:t> Test </a:t>
            </a:r>
            <a:r>
              <a:rPr lang="tr-TR" sz="2000" dirty="0" err="1">
                <a:latin typeface="PF DinDisplay Pro ExtraThin" panose="02000506020000020004" pitchFamily="2" charset="0"/>
              </a:rPr>
              <a:t>Results</a:t>
            </a:r>
            <a:r>
              <a:rPr lang="tr-TR" sz="2000" dirty="0">
                <a:latin typeface="PF DinDisplay Pro ExtraThin" panose="02000506020000020004" pitchFamily="2" charset="0"/>
              </a:rPr>
              <a:t> (</a:t>
            </a:r>
            <a:r>
              <a:rPr lang="tr-TR" sz="2000" dirty="0" err="1">
                <a:latin typeface="PF DinDisplay Pro ExtraThin" panose="02000506020000020004" pitchFamily="2" charset="0"/>
              </a:rPr>
              <a:t>Hammer</a:t>
            </a:r>
            <a:r>
              <a:rPr lang="tr-TR" sz="2000" dirty="0">
                <a:latin typeface="PF DinDisplay Pro ExtraThin" panose="02000506020000020004" pitchFamily="2" charset="0"/>
              </a:rPr>
              <a:t> / </a:t>
            </a:r>
            <a:r>
              <a:rPr lang="tr-TR" sz="2000" dirty="0" err="1">
                <a:latin typeface="PF DinDisplay Pro ExtraThin" panose="02000506020000020004" pitchFamily="2" charset="0"/>
              </a:rPr>
              <a:t>After</a:t>
            </a:r>
            <a:r>
              <a:rPr lang="tr-TR" sz="2000" dirty="0">
                <a:latin typeface="PF DinDisplay Pro ExtraThin" panose="02000506020000020004" pitchFamily="2" charset="0"/>
              </a:rPr>
              <a:t> 1.500.000 </a:t>
            </a:r>
            <a:r>
              <a:rPr lang="tr-TR" sz="2000" dirty="0" err="1">
                <a:latin typeface="PF DinDisplay Pro ExtraThin" panose="02000506020000020004" pitchFamily="2" charset="0"/>
              </a:rPr>
              <a:t>cycles</a:t>
            </a:r>
            <a:r>
              <a:rPr lang="tr-TR" sz="2000" dirty="0">
                <a:latin typeface="PF DinDisplay Pro ExtraThin" panose="02000506020000020004" pitchFamily="2" charset="0"/>
              </a:rPr>
              <a:t>)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156176" y="5661248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 err="1">
                <a:latin typeface="PF DinDisplay Pro Light" panose="02000506000000020004" pitchFamily="2" charset="0"/>
              </a:rPr>
              <a:t>After</a:t>
            </a:r>
            <a:r>
              <a:rPr lang="tr-TR" sz="1200" dirty="0">
                <a:latin typeface="PF DinDisplay Pro Light" panose="02000506000000020004" pitchFamily="2" charset="0"/>
              </a:rPr>
              <a:t> 1.500.000 </a:t>
            </a:r>
            <a:r>
              <a:rPr lang="tr-TR" sz="1200" dirty="0" err="1">
                <a:latin typeface="PF DinDisplay Pro Light" panose="02000506000000020004" pitchFamily="2" charset="0"/>
              </a:rPr>
              <a:t>Cycle</a:t>
            </a:r>
            <a:endParaRPr lang="tr-TR" sz="1200" dirty="0">
              <a:latin typeface="PF DinDisplay Pro Light" panose="02000506000000020004" pitchFamily="2" charset="0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1391353" y="5661248"/>
            <a:ext cx="212423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 err="1">
                <a:latin typeface="PF DinDisplay Pro Light" panose="02000506000000020004" pitchFamily="2" charset="0"/>
              </a:rPr>
              <a:t>Before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Durability</a:t>
            </a:r>
            <a:r>
              <a:rPr lang="tr-TR" sz="1200" dirty="0">
                <a:latin typeface="PF DinDisplay Pro Light" panose="02000506000000020004" pitchFamily="2" charset="0"/>
              </a:rPr>
              <a:t> Test </a:t>
            </a:r>
          </a:p>
        </p:txBody>
      </p:sp>
      <p:pic>
        <p:nvPicPr>
          <p:cNvPr id="2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tin kutusu 25"/>
          <p:cNvSpPr txBox="1"/>
          <p:nvPr/>
        </p:nvSpPr>
        <p:spPr>
          <a:xfrm>
            <a:off x="1519933" y="4024553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3031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768963" y="3926303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3386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3452484" y="3113305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556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823591" y="3664693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1,81 mm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5802949" y="4049949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2806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4990110" y="3738501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3302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7956376" y="3113305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519 </a:t>
            </a:r>
            <a:r>
              <a:rPr lang="tr-TR" sz="1100" b="1" dirty="0" err="1"/>
              <a:t>daN</a:t>
            </a:r>
            <a:endParaRPr lang="tr-TR" sz="11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8318616" y="3626233"/>
            <a:ext cx="11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1,80mm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Cover Assembly Durability Test Results 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85595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Cover Assembly Durability Test Results 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908720"/>
            <a:ext cx="65527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Cover Assembly Durability Test Results (</a:t>
            </a:r>
            <a:r>
              <a:rPr lang="ru-RU" sz="1400" dirty="0">
                <a:latin typeface="PF DinDisplay Pro ExtraThin" panose="02000506020000020004" pitchFamily="2" charset="0"/>
              </a:rPr>
              <a:t>Образец №1/</a:t>
            </a:r>
            <a:r>
              <a:rPr lang="tr-TR" sz="1400" dirty="0">
                <a:latin typeface="PF DinDisplay Pro ExtraThin" panose="02000506020000020004" pitchFamily="2" charset="0"/>
              </a:rPr>
              <a:t> Hammer / After 1.500.000 cycles</a:t>
            </a:r>
            <a:r>
              <a:rPr lang="en-US" sz="1400" dirty="0">
                <a:latin typeface="PF DinDisplay Pro ExtraThin" panose="02000506020000020004" pitchFamily="2" charset="0"/>
              </a:rPr>
              <a:t> </a:t>
            </a:r>
            <a:endParaRPr lang="ru-RU" sz="1400" dirty="0">
              <a:latin typeface="PF DinDisplay Pro ExtraThin" panose="02000506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(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не менее </a:t>
            </a:r>
            <a:r>
              <a:rPr lang="en-US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600 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часов или не менее 250 000 км пробега, магистральный тягач</a:t>
            </a:r>
            <a:r>
              <a:rPr lang="tr-TR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)</a:t>
            </a:r>
            <a:r>
              <a:rPr lang="ru-RU" sz="1400" dirty="0">
                <a:highlight>
                  <a:srgbClr val="FFFF00"/>
                </a:highlight>
                <a:latin typeface="PF DinDisplay Pro ExtraThin" panose="02000506020000020004" pitchFamily="2" charset="0"/>
              </a:rPr>
              <a:t>.</a:t>
            </a:r>
            <a:endParaRPr lang="tr-TR" sz="1400" dirty="0">
              <a:highlight>
                <a:srgbClr val="FFFF00"/>
              </a:highlight>
              <a:latin typeface="PF DinDisplay Pro ExtraThin" panose="02000506020000020004" pitchFamily="2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286200" y="1516722"/>
            <a:ext cx="26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PF DinDisplay Pro ExtraThin" panose="02000506020000020004" pitchFamily="2" charset="0"/>
              </a:rPr>
              <a:t>After</a:t>
            </a:r>
            <a:r>
              <a:rPr lang="tr-TR" dirty="0">
                <a:latin typeface="PF DinDisplay Pro ExtraThin" panose="02000506020000020004" pitchFamily="2" charset="0"/>
              </a:rPr>
              <a:t> 1.500.000 </a:t>
            </a:r>
            <a:r>
              <a:rPr lang="tr-TR" dirty="0" err="1">
                <a:latin typeface="PF DinDisplay Pro ExtraThin" panose="02000506020000020004" pitchFamily="2" charset="0"/>
              </a:rPr>
              <a:t>Cycles</a:t>
            </a:r>
            <a:endParaRPr lang="tr-TR" dirty="0">
              <a:latin typeface="PF DinDisplay Pro ExtraThin" panose="02000506020000020004" pitchFamily="2" charset="0"/>
            </a:endParaRPr>
          </a:p>
        </p:txBody>
      </p:sp>
      <p:pic>
        <p:nvPicPr>
          <p:cNvPr id="2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2272804"/>
            <a:ext cx="3964013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%2,1 Clamp Load Loss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(испытание корзины , нагрузка на лепестки, потери)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(acceptable maximum Clamp Load Loss Percent: %10)</a:t>
            </a:r>
          </a:p>
          <a:p>
            <a:pPr algn="just"/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%34 Worn Clamp Load Loss</a:t>
            </a:r>
            <a:r>
              <a:rPr lang="ru-RU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/2244 daN</a:t>
            </a:r>
            <a:r>
              <a:rPr lang="ru-RU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(испытание комплекта сцепления, потеря усилия нажима, у</a:t>
            </a:r>
            <a:r>
              <a:rPr lang="tr-TR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Образец №1потери составили 34% от первоначальных, и ниже минимально допустимого 2800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daN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)</a:t>
            </a:r>
            <a:endParaRPr lang="tr-TR" sz="1200" dirty="0">
              <a:solidFill>
                <a:srgbClr val="FF000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pPr algn="just"/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acceptable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minimum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Worn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Clamp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must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be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above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2800 </a:t>
            </a:r>
            <a:r>
              <a:rPr lang="tr-TR" sz="12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daN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)</a:t>
            </a:r>
          </a:p>
          <a:p>
            <a:pPr algn="just"/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%8,8 Pressure Plate Lift Loss</a:t>
            </a:r>
            <a:r>
              <a:rPr lang="ru-RU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(acceptable minimum lift value 1.7mm)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200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4947187" y="2272804"/>
            <a:ext cx="4002154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%7,2 Clamp Load Loss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(acceptable maximum Clamp Load Loss Percent: %10)</a:t>
            </a:r>
          </a:p>
          <a:p>
            <a:pPr algn="just"/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%2,4 Worn Clamp Load Loss/3302 daN</a:t>
            </a:r>
          </a:p>
          <a:p>
            <a:pPr algn="just"/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(acceptable minimum Worn Clamp Load must be above 2800 daN)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(испытание комплекта сцепления, потеря усилия нажима у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HAMMER 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потери составили всего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2,4</a:t>
            </a:r>
            <a:r>
              <a:rPr lang="ru-RU" sz="12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% от первоначальных, и в допуске)</a:t>
            </a:r>
            <a:endParaRPr lang="tr-TR" sz="12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pPr algn="just"/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%0,5 Pressure Plate Lift Loss</a:t>
            </a:r>
            <a:r>
              <a:rPr lang="ru-RU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(acceptable minimum lift value 1.7mm)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6012160" y="1772816"/>
            <a:ext cx="122413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PF DinDisplay Pro Medium" panose="02000506000000020004" pitchFamily="2" charset="0"/>
              </a:rPr>
              <a:t>Hammer</a:t>
            </a:r>
            <a:endParaRPr lang="tr-TR" dirty="0">
              <a:latin typeface="PF DinDisplay Pro Medium" panose="02000506000000020004" pitchFamily="2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575211" y="1772816"/>
            <a:ext cx="160137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F DinDisplay Pro ExtraThin" panose="02000506020000020004" pitchFamily="2" charset="0"/>
              </a:rPr>
              <a:t>Образец №1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23527" y="4410978"/>
            <a:ext cx="42484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Worn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Clamp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and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Pressure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Plate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Lift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Loss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values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have decreased more than permitted in </a:t>
            </a:r>
            <a:r>
              <a:rPr lang="ru-RU" sz="1200" dirty="0">
                <a:latin typeface="PF DinDisplay Pro ExtraThin" panose="02000506020000020004" pitchFamily="2" charset="0"/>
              </a:rPr>
              <a:t>Образец №1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Cover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Assembly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. </a:t>
            </a:r>
            <a:endParaRPr lang="ru-RU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  <a:p>
            <a:endParaRPr lang="tr-TR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Therefore, the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disengagement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problem may occur when the</a:t>
            </a:r>
            <a:r>
              <a:rPr lang="ru-RU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Clutch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disc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approaches its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end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of life. For that reason Cover assembly must be changed.</a:t>
            </a:r>
            <a:endParaRPr lang="ru-RU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  <a:p>
            <a:r>
              <a:rPr lang="ru-RU" sz="1200" dirty="0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К концу испытаний требуется замена всего узла в сборе ( </a:t>
            </a:r>
            <a:r>
              <a:rPr lang="ru-RU" sz="1200" dirty="0" err="1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корзина+диск+выжимной</a:t>
            </a:r>
            <a:r>
              <a:rPr lang="ru-RU" sz="1200" dirty="0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).</a:t>
            </a:r>
          </a:p>
          <a:p>
            <a:endParaRPr lang="tr-TR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938642" y="4410978"/>
            <a:ext cx="3857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Since the amount of 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W</a:t>
            </a:r>
            <a:r>
              <a:rPr lang="en-US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orn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Clamp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and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Pressure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Plate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Lift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values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in 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H</a:t>
            </a:r>
            <a:r>
              <a:rPr lang="en-US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ammer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Cover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Assembly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are very low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. </a:t>
            </a:r>
          </a:p>
          <a:p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T</a:t>
            </a:r>
            <a:r>
              <a:rPr lang="en-US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herefore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, the C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over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Assembly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does not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complete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its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solidFill>
                  <a:srgbClr val="0070C0"/>
                </a:solidFill>
                <a:latin typeface="PF DinDisplay Pro Light" panose="02000506000000020004" pitchFamily="2" charset="0"/>
              </a:rPr>
              <a:t>lifetime</a:t>
            </a:r>
            <a:r>
              <a:rPr lang="tr-TR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and can be used by installing a new disc.</a:t>
            </a:r>
            <a:r>
              <a:rPr lang="ru-RU" sz="12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(К концу испытаний узел в норме( </a:t>
            </a:r>
            <a:r>
              <a:rPr lang="ru-RU" sz="1200" dirty="0" err="1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корзина+диск+выжимной</a:t>
            </a:r>
            <a:r>
              <a:rPr lang="ru-RU" sz="1200" dirty="0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), замена диска сцепления – рекомендательный характер)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  <a:p>
            <a:endParaRPr lang="tr-TR" sz="1200" dirty="0">
              <a:solidFill>
                <a:srgbClr val="0070C0"/>
              </a:solidFill>
              <a:latin typeface="PF DinDisplay Pro Light" panose="02000506000000020004" pitchFamily="2" charset="0"/>
            </a:endParaRPr>
          </a:p>
        </p:txBody>
      </p:sp>
      <p:cxnSp>
        <p:nvCxnSpPr>
          <p:cNvPr id="11" name="Düz Bağlayıcı 10"/>
          <p:cNvCxnSpPr>
            <a:stCxn id="19" idx="2"/>
          </p:cNvCxnSpPr>
          <p:nvPr/>
        </p:nvCxnSpPr>
        <p:spPr>
          <a:xfrm flipH="1">
            <a:off x="4572000" y="1886054"/>
            <a:ext cx="41176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431540" y="2377834"/>
            <a:ext cx="72008" cy="720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31540" y="2929253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31540" y="366193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431540" y="4027131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862361" y="2377834"/>
            <a:ext cx="72008" cy="720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862361" y="2758862"/>
            <a:ext cx="72008" cy="720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862361" y="2957202"/>
            <a:ext cx="72008" cy="720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862361" y="3655261"/>
            <a:ext cx="72008" cy="720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862361" y="4527297"/>
            <a:ext cx="72008" cy="720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862361" y="4905164"/>
            <a:ext cx="72008" cy="720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0846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BB8B3-AE77-4BE7-BF43-60D40B8D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836713"/>
            <a:ext cx="7931224" cy="720079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C26B7-7C20-4618-864A-220B849B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İçerik Yer Tutucusu 2"/>
          <p:cNvSpPr txBox="1">
            <a:spLocks/>
          </p:cNvSpPr>
          <p:nvPr/>
        </p:nvSpPr>
        <p:spPr>
          <a:xfrm>
            <a:off x="395536" y="4766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PF DinDisplay Pro Medium" panose="02000506000000020004" pitchFamily="2" charset="0"/>
              </a:rPr>
              <a:t>ИТОГИ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33537"/>
              </p:ext>
            </p:extLst>
          </p:nvPr>
        </p:nvGraphicFramePr>
        <p:xfrm>
          <a:off x="251520" y="1047528"/>
          <a:ext cx="8640960" cy="48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4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PF DinDisplay Pro Light" panose="02000506000000020004" pitchFamily="2" charset="0"/>
                        </a:rPr>
                        <a:t>Наименование теста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PF DinDisplay Pro Light" panose="02000506000000020004" pitchFamily="2" charset="0"/>
                        </a:rPr>
                        <a:t>Что проверяет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PF DinDisplay Pro Light" panose="02000506000000020004" pitchFamily="2" charset="0"/>
                        </a:rPr>
                        <a:t>Образец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PF DinDisplay Pro Light" panose="02000506000000020004" pitchFamily="2" charset="0"/>
                        </a:rPr>
                        <a:t>HAMMER</a:t>
                      </a:r>
                      <a:endParaRPr lang="ru-RU" sz="12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Clamp Load 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Нагрузка на лепестки корзины сцепления. Должно быть выше определенного значения, если ниже то корзина будет пробуксовывать.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Release Load 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Легкость выжима корзины сцепления.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допуске, но у  HAMMER выше это значение, более плавное переключение передач будет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Pressure Plate Lift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Плавность хода прижимного диска корзины сцепления.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3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Torque-Hysteresis Test 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Проверка диска сцепления. Измеряют крутящий момент. Как работает демпферный диск.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Clutch Disc Flex Test 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Проверка "подушки " диска  (пластинчатая волнистая пружина в корпусе диска сцепления).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Не в допуске, начнет раньше «бить», вибрировать, снижает ресурс диска сцепления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допуске. У HAMMER параметры подушки диска сцепления,  которая отвечает за вибрацию диска и плавность </a:t>
                      </a:r>
                      <a:r>
                        <a:rPr lang="ru-RU" sz="1000" dirty="0" err="1">
                          <a:latin typeface="PF DinDisplay Pro Light" panose="02000506000000020004" pitchFamily="2" charset="0"/>
                        </a:rPr>
                        <a:t>трогания</a:t>
                      </a:r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 с места выше на 47% по сравнению с образцом №1, соответственно и ресурс выше у HAMMER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Clutch Disc Free Movement Test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Биение диска сцепление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допуске. У HAAMER величина биения меньше, это лучше.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3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PF DinDisplay Pro Light" panose="02000506000000020004" pitchFamily="2" charset="0"/>
                        </a:rPr>
                        <a:t>Clutch Cover Assembly Durability Test </a:t>
                      </a:r>
                      <a:endParaRPr lang="ru-RU" sz="1000" dirty="0">
                        <a:latin typeface="PF DinDisplay Pro Light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Испытание комплекта сцепления. 1 500 000 циклов работы сцепления , это не менее 250 000 км пробега, магистральный тягач.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Не в допуске. Потеря усилия нажима составили 34% от первоначальных, и ниже минимально допустимого. К концу испытаний требуется замена всего узла в сборе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F DinDisplay Pro Light" panose="02000506000000020004" pitchFamily="2" charset="0"/>
                        </a:rPr>
                        <a:t>В допуске. Потеря усилия нажима у HAMMER составили всего 2,4% от первоначальных, и в допуске. К концу испытаний узел в норме, замена диска сцепления – рекомендательный характер.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5189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D57D5FC-2F8B-4566-BE36-A5ED52A1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8513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PF DinDisplay Pro Light" panose="02000506000000020004" pitchFamily="2" charset="0"/>
              </a:rPr>
              <a:t>По результатам теста, предоставленный </a:t>
            </a:r>
            <a:r>
              <a:rPr lang="ru-RU" sz="1200" b="1" dirty="0">
                <a:latin typeface="PF DinDisplay Pro Light" panose="02000506000000020004" pitchFamily="2" charset="0"/>
              </a:rPr>
              <a:t>Образец №1</a:t>
            </a:r>
            <a:r>
              <a:rPr lang="ru-RU" sz="1200" dirty="0">
                <a:latin typeface="PF DinDisplay Pro Light" panose="02000506000000020004" pitchFamily="2" charset="0"/>
              </a:rPr>
              <a:t> не прошел ресурсные испытания (</a:t>
            </a:r>
            <a:r>
              <a:rPr lang="en-US" sz="1200" dirty="0">
                <a:latin typeface="PF DinDisplay Pro Light" panose="02000506000000020004" pitchFamily="2" charset="0"/>
              </a:rPr>
              <a:t>Clutch Cover Assembly Durability Test</a:t>
            </a:r>
            <a:r>
              <a:rPr lang="ru-RU" sz="1200" dirty="0">
                <a:latin typeface="PF DinDisplay Pro Light" panose="02000506000000020004" pitchFamily="2" charset="0"/>
              </a:rPr>
              <a:t>, 1 500 000 циклов), потеря характеристик на 34% от первоначальных и итоговые показатели усилия нажима в </a:t>
            </a:r>
            <a:r>
              <a:rPr lang="en-US" sz="1200" dirty="0">
                <a:latin typeface="PF DinDisplay Pro Light" panose="02000506000000020004" pitchFamily="2" charset="0"/>
              </a:rPr>
              <a:t>2244 </a:t>
            </a:r>
            <a:r>
              <a:rPr lang="en-US" sz="1200" dirty="0" err="1">
                <a:latin typeface="PF DinDisplay Pro Light" panose="02000506000000020004" pitchFamily="2" charset="0"/>
              </a:rPr>
              <a:t>daN</a:t>
            </a:r>
            <a:r>
              <a:rPr lang="en-US" sz="1200" dirty="0"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latin typeface="PF DinDisplay Pro Light" panose="02000506000000020004" pitchFamily="2" charset="0"/>
              </a:rPr>
              <a:t> вместо минимально допустимых 2800 </a:t>
            </a:r>
            <a:r>
              <a:rPr lang="en-US" sz="1200" dirty="0" err="1">
                <a:latin typeface="PF DinDisplay Pro Light" panose="02000506000000020004" pitchFamily="2" charset="0"/>
              </a:rPr>
              <a:t>daN</a:t>
            </a:r>
            <a:r>
              <a:rPr lang="ru-RU" sz="1200" dirty="0">
                <a:latin typeface="PF DinDisplay Pro Light" panose="02000506000000020004" pitchFamily="2" charset="0"/>
              </a:rPr>
              <a:t>, говорят о том что через 250 000 </a:t>
            </a:r>
            <a:r>
              <a:rPr lang="ru-RU" sz="1200" dirty="0" err="1">
                <a:latin typeface="PF DinDisplay Pro Light" panose="02000506000000020004" pitchFamily="2" charset="0"/>
              </a:rPr>
              <a:t>кмэксплуатации</a:t>
            </a:r>
            <a:r>
              <a:rPr lang="ru-RU" sz="1200" dirty="0">
                <a:latin typeface="PF DinDisplay Pro Light" panose="02000506000000020004" pitchFamily="2" charset="0"/>
              </a:rPr>
              <a:t>  ( примерная величина соизмеримая 1,5 млн циклов) тот комплект не будет нормально работать и обеспечивать расцепление узла и переключение передач. Скорее всего это связано с низким качеством двух важных элементов: лепестков корзины сцепления и «подушки диска сцепления». В первоначальных тестах это было видно по результатам тестов </a:t>
            </a:r>
            <a:r>
              <a:rPr lang="en-US" sz="1200" dirty="0">
                <a:latin typeface="PF DinDisplay Pro Light" panose="02000506000000020004" pitchFamily="2" charset="0"/>
              </a:rPr>
              <a:t>Clutch Cover Assembly Performance Test </a:t>
            </a:r>
            <a:r>
              <a:rPr lang="ru-RU" sz="1200" dirty="0">
                <a:latin typeface="PF DinDisplay Pro Light" panose="02000506000000020004" pitchFamily="2" charset="0"/>
              </a:rPr>
              <a:t> параметр </a:t>
            </a:r>
            <a:r>
              <a:rPr lang="en-US" sz="1200" dirty="0">
                <a:latin typeface="PF DinDisplay Pro Light" panose="02000506000000020004" pitchFamily="2" charset="0"/>
              </a:rPr>
              <a:t>Release Load ( </a:t>
            </a:r>
            <a:r>
              <a:rPr lang="ru-RU" sz="1200" dirty="0">
                <a:latin typeface="PF DinDisplay Pro Light" panose="02000506000000020004" pitchFamily="2" charset="0"/>
              </a:rPr>
              <a:t>легкость выжима)  и </a:t>
            </a:r>
            <a:r>
              <a:rPr lang="en-US" sz="1200" dirty="0">
                <a:latin typeface="PF DinDisplay Pro Light" panose="02000506000000020004" pitchFamily="2" charset="0"/>
              </a:rPr>
              <a:t>Clutch Disc Flex Test </a:t>
            </a:r>
            <a:r>
              <a:rPr lang="ru-RU" sz="1200" dirty="0">
                <a:latin typeface="PF DinDisplay Pro Light" panose="02000506000000020004" pitchFamily="2" charset="0"/>
              </a:rPr>
              <a:t> ( тест подушки диска сцепления). Так же специалистами отмечено что такое падение характеристик (34%) это очень большой показатель, по их опыту, образцы с величиной падения характеристик в пределах 10-15% уже считаются «низкого качества».</a:t>
            </a:r>
          </a:p>
          <a:p>
            <a:endParaRPr lang="ru-RU" sz="1200" dirty="0">
              <a:latin typeface="PF DinDisplay Pro Light" panose="02000506000000020004" pitchFamily="2" charset="0"/>
            </a:endParaRPr>
          </a:p>
          <a:p>
            <a:r>
              <a:rPr lang="ru-RU" sz="1200" dirty="0">
                <a:latin typeface="PF DinDisplay Pro Light" panose="02000506000000020004" pitchFamily="2" charset="0"/>
              </a:rPr>
              <a:t>Комплект сцепления </a:t>
            </a:r>
            <a:r>
              <a:rPr lang="en-US" sz="1200" b="1" dirty="0">
                <a:latin typeface="PF DinDisplay Pro Light" panose="02000506000000020004" pitchFamily="2" charset="0"/>
              </a:rPr>
              <a:t>HAMMER</a:t>
            </a:r>
            <a:r>
              <a:rPr lang="ru-RU" sz="1200" b="1" dirty="0">
                <a:latin typeface="PF DinDisplay Pro Light" panose="02000506000000020004" pitchFamily="2" charset="0"/>
              </a:rPr>
              <a:t> 700 463 </a:t>
            </a:r>
            <a:r>
              <a:rPr lang="ru-RU" sz="1200" dirty="0">
                <a:latin typeface="PF DinDisplay Pro Light" panose="02000506000000020004" pitchFamily="2" charset="0"/>
              </a:rPr>
              <a:t>по всем тестам в допуске, в том числе и ресурсные испытания, где падение характеристик составило всего 2,4%. Т.е. после 250 000 км эксплуатации </a:t>
            </a:r>
            <a:r>
              <a:rPr lang="en-US" sz="1200" dirty="0">
                <a:latin typeface="PF DinDisplay Pro Light" panose="02000506000000020004" pitchFamily="2" charset="0"/>
              </a:rPr>
              <a:t>HAMMER</a:t>
            </a:r>
            <a:r>
              <a:rPr lang="ru-RU" sz="1200" dirty="0">
                <a:latin typeface="PF DinDisplay Pro Light" panose="02000506000000020004" pitchFamily="2" charset="0"/>
              </a:rPr>
              <a:t> будет обеспечивать работу узла, и в качестве рекомендации можно заменить только диск сцепления. </a:t>
            </a:r>
          </a:p>
          <a:p>
            <a:pPr marL="0" indent="0">
              <a:buNone/>
            </a:pPr>
            <a:r>
              <a:rPr lang="ru-RU" sz="1200" dirty="0">
                <a:latin typeface="PF DinDisplay Pro Light" panose="02000506000000020004" pitchFamily="2" charset="0"/>
              </a:rPr>
              <a:t>          Так же специалисты фабрики отметили что тесты:</a:t>
            </a:r>
          </a:p>
          <a:p>
            <a:pPr marL="0" indent="0">
              <a:buNone/>
            </a:pPr>
            <a:r>
              <a:rPr lang="ru-RU" sz="1200" dirty="0">
                <a:latin typeface="PF DinDisplay Pro Light" panose="02000506000000020004" pitchFamily="2" charset="0"/>
              </a:rPr>
              <a:t>          </a:t>
            </a:r>
            <a:r>
              <a:rPr lang="en-US" sz="1200" dirty="0">
                <a:latin typeface="PF DinDisplay Pro Light" panose="02000506000000020004" pitchFamily="2" charset="0"/>
              </a:rPr>
              <a:t>Clutch Cover Assembly Performance Test </a:t>
            </a:r>
            <a:r>
              <a:rPr lang="ru-RU" sz="1200" dirty="0">
                <a:latin typeface="PF DinDisplay Pro Light" panose="02000506000000020004" pitchFamily="2" charset="0"/>
              </a:rPr>
              <a:t>( проверка </a:t>
            </a:r>
            <a:r>
              <a:rPr lang="ru-RU" sz="1200" dirty="0" err="1">
                <a:latin typeface="PF DinDisplay Pro Light" panose="02000506000000020004" pitchFamily="2" charset="0"/>
              </a:rPr>
              <a:t>услилия</a:t>
            </a:r>
            <a:r>
              <a:rPr lang="ru-RU" sz="1200" dirty="0">
                <a:latin typeface="PF DinDisplay Pro Light" panose="02000506000000020004" pitchFamily="2" charset="0"/>
              </a:rPr>
              <a:t> нажима на корзине сцепления)</a:t>
            </a:r>
          </a:p>
          <a:p>
            <a:pPr marL="0" indent="0">
              <a:buNone/>
            </a:pPr>
            <a:r>
              <a:rPr lang="ru-RU" sz="1200" dirty="0">
                <a:latin typeface="PF DinDisplay Pro Light" panose="02000506000000020004" pitchFamily="2" charset="0"/>
              </a:rPr>
              <a:t>          </a:t>
            </a:r>
            <a:r>
              <a:rPr lang="en-US" sz="1200" dirty="0">
                <a:latin typeface="PF DinDisplay Pro Light" panose="02000506000000020004" pitchFamily="2" charset="0"/>
              </a:rPr>
              <a:t>Clutch Disc Flex Test</a:t>
            </a:r>
            <a:r>
              <a:rPr lang="ru-RU" sz="1200" dirty="0">
                <a:latin typeface="PF DinDisplay Pro Light" panose="02000506000000020004" pitchFamily="2" charset="0"/>
              </a:rPr>
              <a:t> (проверка подушки диска сцепления)</a:t>
            </a:r>
          </a:p>
          <a:p>
            <a:pPr marL="0" indent="0">
              <a:buNone/>
            </a:pPr>
            <a:r>
              <a:rPr lang="ru-RU" sz="1200" dirty="0">
                <a:latin typeface="PF DinDisplay Pro Light" panose="02000506000000020004" pitchFamily="2" charset="0"/>
              </a:rPr>
              <a:t>           </a:t>
            </a:r>
            <a:r>
              <a:rPr lang="en-US" sz="1200" dirty="0">
                <a:latin typeface="PF DinDisplay Pro Light" panose="02000506000000020004" pitchFamily="2" charset="0"/>
              </a:rPr>
              <a:t>Clutch Disc Free Movement Test </a:t>
            </a:r>
            <a:r>
              <a:rPr lang="ru-RU" sz="1200" dirty="0">
                <a:latin typeface="PF DinDisplay Pro Light" panose="02000506000000020004" pitchFamily="2" charset="0"/>
              </a:rPr>
              <a:t>(тест на биение диска)</a:t>
            </a:r>
          </a:p>
          <a:p>
            <a:pPr marL="0" indent="0">
              <a:buNone/>
            </a:pPr>
            <a:r>
              <a:rPr lang="ru-RU" sz="1200" dirty="0">
                <a:latin typeface="PF DinDisplay Pro Light" panose="02000506000000020004" pitchFamily="2" charset="0"/>
              </a:rPr>
              <a:t>          Являются обязательными для проверки качества всей</a:t>
            </a:r>
            <a:r>
              <a:rPr lang="en-US" sz="1200" dirty="0">
                <a:latin typeface="PF DinDisplay Pro Light" panose="02000506000000020004" pitchFamily="2" charset="0"/>
              </a:rPr>
              <a:t> (100%</a:t>
            </a:r>
            <a:r>
              <a:rPr lang="ru-RU" sz="1200" dirty="0">
                <a:latin typeface="PF DinDisplay Pro Light" panose="02000506000000020004" pitchFamily="2" charset="0"/>
              </a:rPr>
              <a:t>) выпускаемой продукции </a:t>
            </a:r>
            <a:r>
              <a:rPr lang="en-US" sz="1200" dirty="0">
                <a:latin typeface="PF DinDisplay Pro Light" panose="02000506000000020004" pitchFamily="2" charset="0"/>
              </a:rPr>
              <a:t>HAMMER </a:t>
            </a:r>
            <a:endParaRPr lang="ru-RU" sz="1200" dirty="0">
              <a:latin typeface="PF DinDisplay Pro Light" panose="02000506000000020004" pitchFamily="2" charset="0"/>
            </a:endParaRPr>
          </a:p>
          <a:p>
            <a:endParaRPr lang="ru-RU" sz="1400" dirty="0">
              <a:latin typeface="PF DinDisplay Pro Light" panose="02000506000000020004" pitchFamily="2" charset="0"/>
            </a:endParaRPr>
          </a:p>
          <a:p>
            <a:endParaRPr lang="ru-RU" sz="1400" dirty="0">
              <a:latin typeface="PF DinDisplay Pro Light" panose="02000506000000020004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5E6F49-F65B-4E6F-9DB0-713D6A2A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PF DinDisplay Pro Medium" panose="02000506000000020004" pitchFamily="2" charset="0"/>
              </a:rPr>
              <a:t>Выводы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87856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4956-A20B-478B-A2CD-44BAB505EA54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Dikdörtgen 13"/>
          <p:cNvSpPr/>
          <p:nvPr/>
        </p:nvSpPr>
        <p:spPr>
          <a:xfrm>
            <a:off x="445840" y="4283219"/>
            <a:ext cx="829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ct val="50000"/>
              </a:spcBef>
              <a:buFont typeface="Wingdings" pitchFamily="2" charset="2"/>
              <a:buNone/>
            </a:pPr>
            <a:r>
              <a:rPr lang="tr-TR" altLang="en-US" sz="3600" dirty="0" err="1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Thank</a:t>
            </a:r>
            <a:r>
              <a:rPr lang="tr-TR" altLang="en-US" sz="3600" dirty="0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 </a:t>
            </a:r>
            <a:r>
              <a:rPr lang="tr-TR" altLang="en-US" sz="3600" dirty="0" err="1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you</a:t>
            </a:r>
            <a:r>
              <a:rPr lang="tr-TR" altLang="en-US" sz="3600" dirty="0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 </a:t>
            </a:r>
            <a:r>
              <a:rPr lang="tr-TR" altLang="en-US" sz="3600" dirty="0" err="1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for</a:t>
            </a:r>
            <a:r>
              <a:rPr lang="tr-TR" altLang="en-US" sz="3600" dirty="0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 </a:t>
            </a:r>
            <a:r>
              <a:rPr lang="tr-TR" altLang="en-US" sz="3600" dirty="0" err="1">
                <a:solidFill>
                  <a:srgbClr val="FF0000"/>
                </a:solidFill>
                <a:latin typeface="Bauhaus 93" pitchFamily="82" charset="0"/>
                <a:cs typeface="Arial" charset="0"/>
              </a:rPr>
              <a:t>listening</a:t>
            </a:r>
            <a:endParaRPr lang="en-US" altLang="en-US" sz="3600" dirty="0">
              <a:solidFill>
                <a:srgbClr val="FF0000"/>
              </a:solidFill>
              <a:latin typeface="Bauhaus 93" pitchFamily="82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475" y="5063687"/>
            <a:ext cx="1337051" cy="74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948779"/>
            <a:ext cx="8013576" cy="824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Product Images(Clutch Cover Assembly, Clutch Disc, Release Bearing</a:t>
            </a:r>
            <a:r>
              <a:rPr lang="ru-RU" sz="2000" b="1" dirty="0">
                <a:latin typeface="PF DinDisplay Pro Medium" panose="02000506000000020004" pitchFamily="2" charset="0"/>
              </a:rPr>
              <a:t> </a:t>
            </a:r>
            <a:r>
              <a:rPr lang="en-US" sz="2000" b="1" dirty="0">
                <a:latin typeface="PF DinDisplay Pro Medium" panose="02000506000000020004" pitchFamily="2" charset="0"/>
              </a:rPr>
              <a:t>)</a:t>
            </a:r>
            <a:r>
              <a:rPr lang="ru-RU" sz="2000" b="1" dirty="0">
                <a:latin typeface="PF DinDisplay Pro Medium" panose="02000506000000020004" pitchFamily="2" charset="0"/>
              </a:rPr>
              <a:t> </a:t>
            </a:r>
            <a:r>
              <a:rPr lang="ru-RU" sz="2000" b="1" dirty="0">
                <a:highlight>
                  <a:srgbClr val="FFFF00"/>
                </a:highlight>
                <a:latin typeface="PF DinDisplay Pro Medium" panose="02000506000000020004" pitchFamily="2" charset="0"/>
              </a:rPr>
              <a:t>Предмет тестирования</a:t>
            </a:r>
            <a:r>
              <a:rPr lang="ru-RU" sz="2000" b="1" dirty="0">
                <a:latin typeface="PF DinDisplay Pro Medium" panose="02000506000000020004" pitchFamily="2" charset="0"/>
              </a:rPr>
              <a:t>.</a:t>
            </a:r>
            <a:endParaRPr lang="en-US" sz="2000" b="1" dirty="0">
              <a:latin typeface="PF DinDisplay Pro Medium" panose="02000506000000020004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611560" y="1987981"/>
            <a:ext cx="7222397" cy="255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latin typeface="PF DinDisplay Pro ExtraThin" panose="02000506020000020004" pitchFamily="2" charset="0"/>
              </a:rPr>
              <a:t>Clutch </a:t>
            </a:r>
            <a:r>
              <a:rPr lang="tr-TR" sz="2000" dirty="0" err="1">
                <a:latin typeface="PF DinDisplay Pro ExtraThin" panose="02000506020000020004" pitchFamily="2" charset="0"/>
              </a:rPr>
              <a:t>Cover</a:t>
            </a:r>
            <a:r>
              <a:rPr lang="tr-TR" sz="2000" dirty="0">
                <a:latin typeface="PF DinDisplay Pro ExtraThin" panose="02000506020000020004" pitchFamily="2" charset="0"/>
              </a:rPr>
              <a:t> Assembly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221687" y="5481229"/>
            <a:ext cx="2381795" cy="252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latin typeface="PF DinDisplay Pro Light" panose="02000506000000020004" pitchFamily="2" charset="0"/>
              </a:rPr>
              <a:t>Образец №1 </a:t>
            </a:r>
            <a:r>
              <a:rPr lang="tr-TR" sz="2000" dirty="0">
                <a:latin typeface="PF DinDisplay Pro Light" panose="02000506000000020004" pitchFamily="2" charset="0"/>
              </a:rPr>
              <a:t> Cover Assembly</a:t>
            </a: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5540516" y="5445225"/>
            <a:ext cx="2381796" cy="252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000" dirty="0" err="1">
                <a:latin typeface="PF DinDisplay Pro Light" panose="02000506000000020004" pitchFamily="2" charset="0"/>
              </a:rPr>
              <a:t>Hammer</a:t>
            </a:r>
            <a:r>
              <a:rPr lang="tr-TR" sz="2000" dirty="0">
                <a:latin typeface="PF DinDisplay Pro Light" panose="02000506000000020004" pitchFamily="2" charset="0"/>
              </a:rPr>
              <a:t> </a:t>
            </a:r>
            <a:r>
              <a:rPr lang="tr-TR" sz="2000" dirty="0" err="1">
                <a:latin typeface="PF DinDisplay Pro Light" panose="02000506000000020004" pitchFamily="2" charset="0"/>
              </a:rPr>
              <a:t>Cover</a:t>
            </a:r>
            <a:r>
              <a:rPr lang="tr-TR" sz="2000" dirty="0">
                <a:latin typeface="PF DinDisplay Pro Light" panose="02000506000000020004" pitchFamily="2" charset="0"/>
              </a:rPr>
              <a:t> Assembly</a:t>
            </a:r>
          </a:p>
        </p:txBody>
      </p:sp>
      <p:pic>
        <p:nvPicPr>
          <p:cNvPr id="15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1382" y="2748202"/>
            <a:ext cx="2058898" cy="226239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780928"/>
            <a:ext cx="2745195" cy="229830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32270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1929626" y="5397253"/>
            <a:ext cx="15841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>
                <a:latin typeface="PF DinDisplay Pro Light" panose="02000506000000020004" pitchFamily="2" charset="0"/>
              </a:rPr>
              <a:t>Образец №1</a:t>
            </a:r>
            <a:r>
              <a:rPr lang="tr-TR" sz="1300" dirty="0">
                <a:latin typeface="PF DinDisplay Pro Light" panose="02000506000000020004" pitchFamily="2" charset="0"/>
              </a:rPr>
              <a:t> Disc</a:t>
            </a: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069055" y="5397253"/>
            <a:ext cx="15841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r-TR" sz="1300" dirty="0" err="1">
                <a:latin typeface="PF DinDisplay Pro Light" panose="02000506000000020004" pitchFamily="2" charset="0"/>
              </a:rPr>
              <a:t>Hammer</a:t>
            </a:r>
            <a:r>
              <a:rPr lang="tr-TR" sz="1300" dirty="0">
                <a:latin typeface="PF DinDisplay Pro Light" panose="02000506000000020004" pitchFamily="2" charset="0"/>
              </a:rPr>
              <a:t> </a:t>
            </a:r>
            <a:r>
              <a:rPr lang="tr-TR" sz="1300" dirty="0" err="1">
                <a:latin typeface="PF DinDisplay Pro Light" panose="02000506000000020004" pitchFamily="2" charset="0"/>
              </a:rPr>
              <a:t>Disc</a:t>
            </a:r>
            <a:endParaRPr lang="tr-TR" sz="1300" dirty="0">
              <a:latin typeface="PF DinDisplay Pro Light" panose="02000506000000020004" pitchFamily="2" charset="0"/>
            </a:endParaRPr>
          </a:p>
        </p:txBody>
      </p:sp>
      <p:pic>
        <p:nvPicPr>
          <p:cNvPr id="14" name="Picture 11" descr="C:\Documents and Settings\t.aypak\Desktop\Yeni Klasör\hammer amb.jpg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80" y="255833"/>
            <a:ext cx="1096015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328" y="2009928"/>
            <a:ext cx="3828808" cy="3357201"/>
          </a:xfrm>
          <a:prstGeom prst="rect">
            <a:avLst/>
          </a:prstGeom>
        </p:spPr>
      </p:pic>
      <p:sp>
        <p:nvSpPr>
          <p:cNvPr id="16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Product Images(Clutch Cover Assembly, Clutch Disc, Release Bearing)</a:t>
            </a: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611560" y="1484784"/>
            <a:ext cx="7222397" cy="255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>
                <a:latin typeface="PF DinDisplay Pro ExtraThin" panose="02000506020000020004" pitchFamily="2" charset="0"/>
              </a:rPr>
              <a:t>Clutch </a:t>
            </a:r>
            <a:r>
              <a:rPr lang="en-US" sz="2000" dirty="0">
                <a:latin typeface="PF DinDisplay Pro ExtraThin" panose="02000506020000020004" pitchFamily="2" charset="0"/>
              </a:rPr>
              <a:t> Disc</a:t>
            </a:r>
            <a:endParaRPr lang="tr-TR" sz="2000" dirty="0">
              <a:latin typeface="PF DinDisplay Pro ExtraThin" panose="0200050602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68031"/>
            <a:ext cx="3163562" cy="30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1384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İçerik Yer Tutucusu 2"/>
          <p:cNvSpPr txBox="1">
            <a:spLocks/>
          </p:cNvSpPr>
          <p:nvPr/>
        </p:nvSpPr>
        <p:spPr>
          <a:xfrm>
            <a:off x="5724128" y="5301208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r-TR" sz="1300" dirty="0" err="1">
                <a:latin typeface="PF DinDisplay Pro Light" panose="02000506000000020004" pitchFamily="2" charset="0"/>
              </a:rPr>
              <a:t>Hammer</a:t>
            </a:r>
            <a:r>
              <a:rPr lang="tr-TR" sz="1300" dirty="0">
                <a:latin typeface="PF DinDisplay Pro Light" panose="02000506000000020004" pitchFamily="2" charset="0"/>
              </a:rPr>
              <a:t> </a:t>
            </a:r>
            <a:r>
              <a:rPr lang="tr-TR" sz="1300" dirty="0" err="1">
                <a:latin typeface="PF DinDisplay Pro Light" panose="02000506000000020004" pitchFamily="2" charset="0"/>
              </a:rPr>
              <a:t>Bearing</a:t>
            </a:r>
            <a:endParaRPr lang="tr-TR" sz="1300" dirty="0">
              <a:latin typeface="PF DinDisplay Pro Light" panose="02000506000000020004" pitchFamily="2" charset="0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1789263" y="5301208"/>
            <a:ext cx="191864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300" dirty="0">
                <a:latin typeface="PF DinDisplay Pro Light" panose="02000506000000020004" pitchFamily="2" charset="0"/>
              </a:rPr>
              <a:t>Образец №1</a:t>
            </a:r>
            <a:r>
              <a:rPr lang="en-US" sz="1300" dirty="0">
                <a:latin typeface="PF DinDisplay Pro Light" panose="02000506000000020004" pitchFamily="2" charset="0"/>
              </a:rPr>
              <a:t> </a:t>
            </a:r>
            <a:r>
              <a:rPr lang="tr-TR" sz="1300" dirty="0">
                <a:latin typeface="PF DinDisplay Pro Light" panose="02000506000000020004" pitchFamily="2" charset="0"/>
              </a:rPr>
              <a:t>Bearing</a:t>
            </a:r>
          </a:p>
        </p:txBody>
      </p:sp>
      <p:pic>
        <p:nvPicPr>
          <p:cNvPr id="17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319" b="14587"/>
          <a:stretch/>
        </p:blipFill>
        <p:spPr>
          <a:xfrm>
            <a:off x="1132528" y="2297877"/>
            <a:ext cx="2863408" cy="282067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8594"/>
          <a:stretch/>
        </p:blipFill>
        <p:spPr>
          <a:xfrm rot="5400000">
            <a:off x="5804276" y="2495258"/>
            <a:ext cx="2581786" cy="2886098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Product Images(Clutch Cover Assembly, Clutch Disc, Release Bearing)</a:t>
            </a: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611560" y="1484784"/>
            <a:ext cx="7222397" cy="25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Release Bearing</a:t>
            </a:r>
          </a:p>
        </p:txBody>
      </p:sp>
    </p:spTree>
    <p:extLst>
      <p:ext uri="{BB962C8B-B14F-4D97-AF65-F5344CB8AC3E}">
        <p14:creationId xmlns:p14="http://schemas.microsoft.com/office/powerpoint/2010/main" val="612917979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1505134" cy="202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1412776"/>
            <a:ext cx="224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Cover Assembly Performance Control Machine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65" y="1988840"/>
            <a:ext cx="1487831" cy="20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3203848" y="14127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Driven Disc Assembly Cushion Deflection Control Machine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30" y="4434557"/>
            <a:ext cx="2434882" cy="15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547664" y="4005064"/>
            <a:ext cx="265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Driven Disc Assembly  </a:t>
            </a:r>
          </a:p>
          <a:p>
            <a:pPr algn="ctr"/>
            <a:r>
              <a:rPr lang="en-US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Torque  and  Hysteresis 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Control Machine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534763" y="4005064"/>
            <a:ext cx="2952328" cy="1944216"/>
            <a:chOff x="3346196" y="4005064"/>
            <a:chExt cx="2952328" cy="19442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542" y="4418929"/>
              <a:ext cx="1917637" cy="1530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3346196" y="4005064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PF DinDisplay Pro Light" panose="02000506000000020004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Clutch Driven Disc Assembly  </a:t>
              </a:r>
            </a:p>
            <a:p>
              <a:pPr algn="ctr"/>
              <a:r>
                <a:rPr lang="en-US" sz="1200" dirty="0">
                  <a:latin typeface="PF DinDisplay Pro Light" panose="02000506000000020004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Free movement ( Drag Torque ) Test Machine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1296144" cy="198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5724128" y="1412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Clutch Cover Assembly Durability Test Machine</a:t>
            </a:r>
            <a:endParaRPr lang="tr-TR" sz="1200" dirty="0">
              <a:latin typeface="PF DinDisplay Pro Light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(1.500.000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cycles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configurable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according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customer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request</a:t>
            </a:r>
            <a:r>
              <a:rPr lang="tr-TR" sz="1200" dirty="0">
                <a:latin typeface="PF DinDisplay Pro Light" panose="02000506000000020004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200" dirty="0">
              <a:latin typeface="PF DinDisplay Pro Light" panose="02000506000000020004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Düz Bağlayıcı 21"/>
          <p:cNvCxnSpPr/>
          <p:nvPr/>
        </p:nvCxnSpPr>
        <p:spPr>
          <a:xfrm>
            <a:off x="395536" y="6021288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6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dirty="0">
                <a:latin typeface="PF DinDisplay Pro Medium" panose="02000506000000020004" pitchFamily="2" charset="0"/>
              </a:rPr>
              <a:t>Used Test Equipments</a:t>
            </a:r>
            <a:r>
              <a:rPr lang="ru-RU" sz="2000" b="1" dirty="0">
                <a:latin typeface="PF DinDisplay Pro Medium" panose="02000506000000020004" pitchFamily="2" charset="0"/>
              </a:rPr>
              <a:t> </a:t>
            </a:r>
            <a:r>
              <a:rPr lang="ru-RU" sz="2000" b="1" dirty="0">
                <a:highlight>
                  <a:srgbClr val="FFFF00"/>
                </a:highlight>
                <a:latin typeface="PF DinDisplay Pro Medium" panose="02000506000000020004" pitchFamily="2" charset="0"/>
              </a:rPr>
              <a:t>( на каком оборудовании проводились тесты)</a:t>
            </a:r>
            <a:endParaRPr lang="en-US" sz="2000" b="1" dirty="0">
              <a:highlight>
                <a:srgbClr val="FFFF00"/>
              </a:highlight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842839" y="1658347"/>
            <a:ext cx="4896544" cy="498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PF DinDisplay Pro ExtraThin" panose="02000506020000020004" pitchFamily="2" charset="0"/>
              </a:rPr>
              <a:t>Clutch Cover Assembly Performance Control Machine </a:t>
            </a:r>
            <a:r>
              <a:rPr lang="ru-RU" sz="1400" dirty="0">
                <a:latin typeface="PF DinDisplay Pro ExtraThin" panose="02000506020000020004" pitchFamily="2" charset="0"/>
              </a:rPr>
              <a:t> - проверка корзины сцепления</a:t>
            </a:r>
          </a:p>
          <a:p>
            <a:pPr algn="ctr"/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2" y="1628800"/>
            <a:ext cx="2947564" cy="396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877930" y="2334412"/>
            <a:ext cx="4582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latin typeface="PF DinDisplay Pro Light" panose="02000506000000020004" pitchFamily="2" charset="0"/>
              </a:rPr>
              <a:t>Clamp Load </a:t>
            </a:r>
            <a:r>
              <a:rPr lang="ru-RU" sz="1200" b="1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( нагрузка на </a:t>
            </a:r>
            <a:r>
              <a:rPr lang="ru-RU" sz="1200" b="1" dirty="0" err="1">
                <a:highlight>
                  <a:srgbClr val="FFFF00"/>
                </a:highlight>
                <a:latin typeface="PF DinDisplay Pro Light" panose="02000506000000020004" pitchFamily="2" charset="0"/>
              </a:rPr>
              <a:t>лепески</a:t>
            </a:r>
            <a:r>
              <a:rPr lang="ru-RU" sz="1200" b="1" dirty="0">
                <a:latin typeface="PF DinDisplay Pro Light" panose="02000506000000020004" pitchFamily="2" charset="0"/>
              </a:rPr>
              <a:t>) </a:t>
            </a:r>
            <a:r>
              <a:rPr lang="en-US" sz="1200" dirty="0">
                <a:latin typeface="PF DinDisplay Pro Light" panose="02000506000000020004" pitchFamily="2" charset="0"/>
              </a:rPr>
              <a:t>must be above a certain value</a:t>
            </a:r>
            <a:r>
              <a:rPr lang="tr-TR" sz="1200" dirty="0">
                <a:latin typeface="PF DinDisplay Pro Light" panose="02000506000000020004" pitchFamily="2" charset="0"/>
              </a:rPr>
              <a:t>.</a:t>
            </a:r>
            <a:r>
              <a:rPr lang="en-US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>
                <a:latin typeface="PF DinDisplay Pro Light" panose="02000506000000020004" pitchFamily="2" charset="0"/>
              </a:rPr>
              <a:t>I</a:t>
            </a:r>
            <a:r>
              <a:rPr lang="en-US" sz="1200" dirty="0">
                <a:latin typeface="PF DinDisplay Pro Light" panose="02000506000000020004" pitchFamily="2" charset="0"/>
              </a:rPr>
              <a:t>f it is low, it will cause the vehicle to </a:t>
            </a:r>
            <a:r>
              <a:rPr lang="tr-TR" sz="1200" dirty="0" err="1">
                <a:latin typeface="PF DinDisplay Pro Light" panose="02000506000000020004" pitchFamily="2" charset="0"/>
              </a:rPr>
              <a:t>clutch</a:t>
            </a:r>
            <a:r>
              <a:rPr lang="tr-TR" sz="1200" dirty="0">
                <a:latin typeface="PF DinDisplay Pro Light" panose="02000506000000020004" pitchFamily="2" charset="0"/>
              </a:rPr>
              <a:t> slip </a:t>
            </a:r>
            <a:r>
              <a:rPr lang="en-US" sz="1200" dirty="0">
                <a:latin typeface="PF DinDisplay Pro Light" panose="02000506000000020004" pitchFamily="2" charset="0"/>
              </a:rPr>
              <a:t>and </a:t>
            </a:r>
            <a:r>
              <a:rPr lang="tr-TR" sz="1200" dirty="0">
                <a:latin typeface="PF DinDisplay Pro Light" panose="02000506000000020004" pitchFamily="2" charset="0"/>
              </a:rPr>
              <a:t>burnt facing</a:t>
            </a:r>
            <a:r>
              <a:rPr lang="ru-RU" sz="1200" dirty="0">
                <a:latin typeface="PF DinDisplay Pro Light" panose="02000506000000020004" pitchFamily="2" charset="0"/>
              </a:rPr>
              <a:t> ( </a:t>
            </a:r>
            <a:r>
              <a:rPr lang="ru-RU" sz="1200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должно быть выше определенного значения, если ниже необходимого параметра то корзина будет пробуксовывать</a:t>
            </a:r>
            <a:r>
              <a:rPr lang="ru-RU" sz="1200" dirty="0">
                <a:latin typeface="PF DinDisplay Pro Light" panose="02000506000000020004" pitchFamily="2" charset="0"/>
              </a:rPr>
              <a:t>)</a:t>
            </a:r>
            <a:r>
              <a:rPr lang="en-US" sz="1200" dirty="0">
                <a:latin typeface="PF DinDisplay Pro Light" panose="02000506000000020004" pitchFamily="2" charset="0"/>
              </a:rPr>
              <a:t>.</a:t>
            </a:r>
            <a:r>
              <a:rPr lang="ru-RU" sz="1200" dirty="0">
                <a:latin typeface="PF DinDisplay Pro Light" panose="02000506000000020004" pitchFamily="2" charset="0"/>
              </a:rPr>
              <a:t> 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b="1" dirty="0">
                <a:latin typeface="PF DinDisplay Pro Light" panose="02000506000000020004" pitchFamily="2" charset="0"/>
              </a:rPr>
              <a:t>Release Load</a:t>
            </a:r>
            <a:r>
              <a:rPr lang="ru-RU" sz="1200" b="1" dirty="0">
                <a:latin typeface="PF DinDisplay Pro Light" panose="02000506000000020004" pitchFamily="2" charset="0"/>
              </a:rPr>
              <a:t> ( </a:t>
            </a:r>
            <a:r>
              <a:rPr lang="ru-RU" sz="1200" b="1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легкость выжима</a:t>
            </a:r>
            <a:r>
              <a:rPr lang="ru-RU" sz="1200" b="1" dirty="0">
                <a:latin typeface="PF DinDisplay Pro Light" panose="02000506000000020004" pitchFamily="2" charset="0"/>
              </a:rPr>
              <a:t>)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provides </a:t>
            </a:r>
            <a:r>
              <a:rPr lang="tr-TR" sz="1200" dirty="0" err="1">
                <a:latin typeface="PF DinDisplay Pro Light" panose="02000506000000020004" pitchFamily="2" charset="0"/>
              </a:rPr>
              <a:t>disengagement</a:t>
            </a:r>
            <a:r>
              <a:rPr lang="en-US" sz="1200" dirty="0">
                <a:latin typeface="PF DinDisplay Pro Light" panose="02000506000000020004" pitchFamily="2" charset="0"/>
              </a:rPr>
              <a:t>, high </a:t>
            </a:r>
            <a:r>
              <a:rPr lang="tr-TR" sz="1200" dirty="0" err="1">
                <a:latin typeface="PF DinDisplay Pro Light" panose="02000506000000020004" pitchFamily="2" charset="0"/>
              </a:rPr>
              <a:t>release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causes </a:t>
            </a:r>
            <a:r>
              <a:rPr lang="tr-TR" sz="1200" dirty="0" err="1">
                <a:latin typeface="PF DinDisplay Pro Light" panose="02000506000000020004" pitchFamily="2" charset="0"/>
              </a:rPr>
              <a:t>heavy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pedal </a:t>
            </a:r>
            <a:r>
              <a:rPr lang="tr-TR" sz="1200" dirty="0">
                <a:latin typeface="PF DinDisplay Pro Light" panose="02000506000000020004" pitchFamily="2" charset="0"/>
              </a:rPr>
              <a:t>problem</a:t>
            </a:r>
            <a:r>
              <a:rPr lang="en-US" sz="1200" dirty="0">
                <a:latin typeface="PF DinDisplay Pro Light" panose="02000506000000020004" pitchFamily="2" charset="0"/>
              </a:rPr>
              <a:t>. 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 err="1">
                <a:latin typeface="PF DinDisplay Pro Light" panose="02000506000000020004" pitchFamily="2" charset="0"/>
              </a:rPr>
              <a:t>Low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Release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</a:t>
            </a:r>
            <a:r>
              <a:rPr lang="tr-TR" sz="1200" dirty="0" err="1">
                <a:latin typeface="PF DinDisplay Pro Light" panose="02000506000000020004" pitchFamily="2" charset="0"/>
              </a:rPr>
              <a:t>better</a:t>
            </a:r>
            <a:r>
              <a:rPr lang="en-US" sz="1200" dirty="0">
                <a:latin typeface="PF DinDisplay Pro Light" panose="02000506000000020004" pitchFamily="2" charset="0"/>
              </a:rPr>
              <a:t>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b="1" dirty="0">
                <a:latin typeface="PF DinDisplay Pro Light" panose="02000506000000020004" pitchFamily="2" charset="0"/>
              </a:rPr>
              <a:t>Pressure Plate Lift</a:t>
            </a:r>
            <a:r>
              <a:rPr lang="ru-RU" sz="1200" b="1" dirty="0">
                <a:latin typeface="PF DinDisplay Pro Light" panose="02000506000000020004" pitchFamily="2" charset="0"/>
              </a:rPr>
              <a:t> </a:t>
            </a:r>
            <a:r>
              <a:rPr lang="ru-RU" sz="1200" b="1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(плавность хода прижимного диска</a:t>
            </a:r>
            <a:r>
              <a:rPr lang="ru-RU" sz="1200" b="1" dirty="0">
                <a:latin typeface="PF DinDisplay Pro Light" panose="02000506000000020004" pitchFamily="2" charset="0"/>
              </a:rPr>
              <a:t>)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the parameter that ensures smooth shifting, and the vehicle will not shift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properly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if it is insufficient.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>
                <a:latin typeface="PF DinDisplay Pro Light" panose="02000506000000020004" pitchFamily="2" charset="0"/>
              </a:rPr>
              <a:t>High lift </a:t>
            </a:r>
            <a:r>
              <a:rPr lang="tr-TR" sz="1200" dirty="0" err="1">
                <a:latin typeface="PF DinDisplay Pro Light" panose="02000506000000020004" pitchFamily="2" charset="0"/>
              </a:rPr>
              <a:t>value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en-US" sz="1200" dirty="0">
                <a:latin typeface="PF DinDisplay Pro Light" panose="02000506000000020004" pitchFamily="2" charset="0"/>
              </a:rPr>
              <a:t>is </a:t>
            </a:r>
            <a:r>
              <a:rPr lang="tr-TR" sz="1200" dirty="0" err="1">
                <a:latin typeface="PF DinDisplay Pro Light" panose="02000506000000020004" pitchFamily="2" charset="0"/>
              </a:rPr>
              <a:t>better</a:t>
            </a:r>
            <a:r>
              <a:rPr lang="en-US" sz="1200" dirty="0">
                <a:latin typeface="PF DinDisplay Pro Light" panose="02000506000000020004" pitchFamily="2" charset="0"/>
              </a:rPr>
              <a:t>.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>
                <a:latin typeface="PF DinDisplay Pro Light" panose="02000506000000020004" pitchFamily="2" charset="0"/>
              </a:rPr>
              <a:t>A</a:t>
            </a:r>
            <a:r>
              <a:rPr lang="en-US" sz="1200" dirty="0" err="1">
                <a:latin typeface="PF DinDisplay Pro Light" panose="02000506000000020004" pitchFamily="2" charset="0"/>
              </a:rPr>
              <a:t>ll</a:t>
            </a:r>
            <a:r>
              <a:rPr lang="en-US" sz="1200" dirty="0">
                <a:latin typeface="PF DinDisplay Pro Light" panose="02000506000000020004" pitchFamily="2" charset="0"/>
              </a:rPr>
              <a:t> products are 100% checked.</a:t>
            </a:r>
            <a:r>
              <a:rPr lang="ru-RU" sz="1200" dirty="0">
                <a:latin typeface="PF DinDisplay Pro Light" panose="02000506000000020004" pitchFamily="2" charset="0"/>
              </a:rPr>
              <a:t> </a:t>
            </a:r>
            <a:r>
              <a:rPr lang="ru-RU" sz="1200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Вся продукция </a:t>
            </a:r>
            <a:r>
              <a:rPr lang="en-US" sz="1200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HAMMER </a:t>
            </a:r>
            <a:r>
              <a:rPr lang="ru-RU" sz="1200" dirty="0">
                <a:highlight>
                  <a:srgbClr val="FFFF00"/>
                </a:highlight>
                <a:latin typeface="PF DinDisplay Pro Light" panose="02000506000000020004" pitchFamily="2" charset="0"/>
              </a:rPr>
              <a:t>проверяется по этому тесту.</a:t>
            </a:r>
            <a:endParaRPr lang="tr-TR" sz="1200" dirty="0"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endParaRPr lang="tr-TR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11560" y="948779"/>
            <a:ext cx="8013576" cy="40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</p:txBody>
      </p:sp>
    </p:spTree>
    <p:extLst>
      <p:ext uri="{BB962C8B-B14F-4D97-AF65-F5344CB8AC3E}">
        <p14:creationId xmlns:p14="http://schemas.microsoft.com/office/powerpoint/2010/main" val="357940226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</a:p>
          <a:p>
            <a:pPr marL="0" indent="0">
              <a:buNone/>
            </a:pPr>
            <a:endParaRPr lang="tr-TR" sz="2000" b="1" dirty="0">
              <a:latin typeface="PF DinDisplay Pro Medium" panose="02000506000000020004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093296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365001" y="1351012"/>
            <a:ext cx="1800200" cy="99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Cover Assembly Performance Test (</a:t>
            </a:r>
            <a:r>
              <a:rPr lang="ru-RU" sz="1400" dirty="0">
                <a:latin typeface="PF DinDisplay Pro ExtraThin" panose="02000506020000020004" pitchFamily="2" charset="0"/>
              </a:rPr>
              <a:t>Образец №1</a:t>
            </a:r>
            <a:r>
              <a:rPr lang="tr-TR" sz="1400" dirty="0">
                <a:latin typeface="PF DinDisplay Pro ExtraThin" panose="02000506020000020004" pitchFamily="2" charset="0"/>
              </a:rPr>
              <a:t>)</a:t>
            </a:r>
          </a:p>
        </p:txBody>
      </p:sp>
      <p:pic>
        <p:nvPicPr>
          <p:cNvPr id="12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/>
          <a:stretch/>
        </p:blipFill>
        <p:spPr>
          <a:xfrm>
            <a:off x="2310152" y="1052736"/>
            <a:ext cx="6510320" cy="487862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43292" y="2197313"/>
            <a:ext cx="214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latin typeface="PF DinDisplay Pro Light" panose="02000506000000020004" pitchFamily="2" charset="0"/>
              </a:rPr>
              <a:t>Clamp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Load</a:t>
            </a:r>
            <a:r>
              <a:rPr lang="tr-TR" sz="1200" b="1" dirty="0">
                <a:latin typeface="PF DinDisplay Pro Light" panose="02000506000000020004" pitchFamily="2" charset="0"/>
              </a:rPr>
              <a:t>: </a:t>
            </a:r>
            <a:r>
              <a:rPr lang="tr-TR" sz="1200" dirty="0">
                <a:latin typeface="PF DinDisplay Pro Light" panose="02000506000000020004" pitchFamily="2" charset="0"/>
              </a:rPr>
              <a:t>3454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r>
              <a:rPr lang="tr-TR" sz="1200" dirty="0" err="1">
                <a:latin typeface="PF DinDisplay Pro Light" panose="02000506000000020004" pitchFamily="2" charset="0"/>
              </a:rPr>
              <a:t>Worn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Clamp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3404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Release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Load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630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dirty="0" err="1">
                <a:latin typeface="PF DinDisplay Pro Light" panose="02000506000000020004" pitchFamily="2" charset="0"/>
              </a:rPr>
              <a:t>Worn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Release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  743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r>
              <a:rPr lang="tr-TR" sz="1200" b="1" dirty="0" err="1">
                <a:latin typeface="PF DinDisplay Pro Light" panose="02000506000000020004" pitchFamily="2" charset="0"/>
              </a:rPr>
              <a:t>P.Plate</a:t>
            </a:r>
            <a:r>
              <a:rPr lang="tr-TR" sz="1200" b="1" dirty="0">
                <a:latin typeface="PF DinDisplay Pro Light" panose="02000506000000020004" pitchFamily="2" charset="0"/>
              </a:rPr>
              <a:t> Lift:    </a:t>
            </a:r>
            <a:r>
              <a:rPr lang="tr-TR" sz="1200" dirty="0">
                <a:latin typeface="PF DinDisplay Pro Light" panose="02000506000000020004" pitchFamily="2" charset="0"/>
              </a:rPr>
              <a:t>1,8 mm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7532210" y="2517874"/>
            <a:ext cx="216024" cy="356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7460202" y="2320271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630 </a:t>
            </a:r>
            <a:r>
              <a:rPr lang="tr-TR" sz="1050" dirty="0" err="1"/>
              <a:t>daN</a:t>
            </a:r>
            <a:endParaRPr lang="tr-TR" sz="1050" dirty="0"/>
          </a:p>
        </p:txBody>
      </p:sp>
      <p:sp>
        <p:nvSpPr>
          <p:cNvPr id="13" name="Dikdörtgen 12"/>
          <p:cNvSpPr/>
          <p:nvPr/>
        </p:nvSpPr>
        <p:spPr>
          <a:xfrm>
            <a:off x="7496206" y="2343063"/>
            <a:ext cx="612068" cy="23881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036266" y="3618064"/>
            <a:ext cx="360040" cy="216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3832156" y="3618064"/>
            <a:ext cx="459693" cy="216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13227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DC13-1C20-4542-AE66-576DF4AA6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95536" y="6126351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6853793" y="2499247"/>
            <a:ext cx="21861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* </a:t>
            </a:r>
            <a:r>
              <a:rPr lang="ru-RU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Образец №1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Clamp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Load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is higher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than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Hammer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, but the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clamp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load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of both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cover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assemblies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are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OK 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and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they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are</a:t>
            </a:r>
            <a:r>
              <a:rPr lang="tr-TR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in the safe zone.</a:t>
            </a:r>
            <a:r>
              <a:rPr lang="ru-RU" sz="10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(</a:t>
            </a:r>
            <a:r>
              <a:rPr lang="ru-RU" sz="1000" dirty="0">
                <a:solidFill>
                  <a:srgbClr val="FF000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у Образец №1 значение даже выше но оба образца в пределах нормы)</a:t>
            </a:r>
            <a:endParaRPr lang="tr-TR" sz="1000" dirty="0">
              <a:solidFill>
                <a:srgbClr val="FF000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000" b="1" dirty="0">
                <a:latin typeface="PF DinDisplay Pro Light" panose="02000506000000020004" pitchFamily="2" charset="0"/>
              </a:rPr>
              <a:t>Образец №1</a:t>
            </a:r>
            <a:r>
              <a:rPr lang="tr-TR" sz="1000" b="1" dirty="0">
                <a:latin typeface="PF DinDisplay Pro Light" panose="02000506000000020004" pitchFamily="2" charset="0"/>
              </a:rPr>
              <a:t> Clamp Load: </a:t>
            </a:r>
            <a:r>
              <a:rPr lang="tr-TR" sz="1000" dirty="0">
                <a:latin typeface="PF DinDisplay Pro Light" panose="02000506000000020004" pitchFamily="2" charset="0"/>
              </a:rPr>
              <a:t>3454 daN</a:t>
            </a:r>
          </a:p>
          <a:p>
            <a:r>
              <a:rPr lang="tr-TR" sz="1000" b="1" dirty="0" err="1">
                <a:latin typeface="PF DinDisplay Pro Light" panose="02000506000000020004" pitchFamily="2" charset="0"/>
              </a:rPr>
              <a:t>Hammer</a:t>
            </a:r>
            <a:r>
              <a:rPr lang="tr-TR" sz="1000" b="1" dirty="0">
                <a:latin typeface="PF DinDisplay Pro Light" panose="02000506000000020004" pitchFamily="2" charset="0"/>
              </a:rPr>
              <a:t> </a:t>
            </a:r>
            <a:r>
              <a:rPr lang="tr-TR" sz="1000" b="1" dirty="0" err="1">
                <a:latin typeface="PF DinDisplay Pro Light" panose="02000506000000020004" pitchFamily="2" charset="0"/>
              </a:rPr>
              <a:t>Clamp</a:t>
            </a:r>
            <a:r>
              <a:rPr lang="tr-TR" sz="1000" b="1" dirty="0">
                <a:latin typeface="PF DinDisplay Pro Light" panose="02000506000000020004" pitchFamily="2" charset="0"/>
              </a:rPr>
              <a:t> </a:t>
            </a:r>
            <a:r>
              <a:rPr lang="tr-TR" sz="1000" b="1" dirty="0" err="1">
                <a:latin typeface="PF DinDisplay Pro Light" panose="02000506000000020004" pitchFamily="2" charset="0"/>
              </a:rPr>
              <a:t>Load</a:t>
            </a:r>
            <a:r>
              <a:rPr lang="tr-TR" sz="1000" b="1" dirty="0">
                <a:latin typeface="PF DinDisplay Pro Light" panose="02000506000000020004" pitchFamily="2" charset="0"/>
              </a:rPr>
              <a:t>: </a:t>
            </a:r>
            <a:r>
              <a:rPr lang="tr-TR" sz="1000" dirty="0">
                <a:latin typeface="PF DinDisplay Pro Light" panose="02000506000000020004" pitchFamily="2" charset="0"/>
              </a:rPr>
              <a:t>3031 </a:t>
            </a:r>
            <a:r>
              <a:rPr lang="tr-TR" sz="1000" dirty="0" err="1">
                <a:latin typeface="PF DinDisplay Pro Light" panose="02000506000000020004" pitchFamily="2" charset="0"/>
              </a:rPr>
              <a:t>daN</a:t>
            </a:r>
            <a:endParaRPr lang="tr-TR" sz="1000" dirty="0">
              <a:latin typeface="PF DinDisplay Pro Light" panose="02000506000000020004" pitchFamily="2" charset="0"/>
            </a:endParaRPr>
          </a:p>
          <a:p>
            <a:endParaRPr lang="tr-TR" sz="1000" b="1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  <a:p>
            <a:r>
              <a:rPr lang="tr-TR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* </a:t>
            </a:r>
            <a:r>
              <a:rPr lang="en-US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The clutch pedal will be softer and more comfortable as the </a:t>
            </a:r>
            <a:r>
              <a:rPr lang="tr-TR" sz="10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release</a:t>
            </a:r>
            <a:r>
              <a:rPr lang="tr-TR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tr-TR" sz="10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load</a:t>
            </a:r>
            <a:r>
              <a:rPr lang="tr-TR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</a:t>
            </a:r>
            <a:r>
              <a:rPr lang="en-US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of the </a:t>
            </a:r>
            <a:r>
              <a:rPr lang="tr-TR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H</a:t>
            </a:r>
            <a:r>
              <a:rPr lang="en-US" sz="1000" dirty="0" err="1">
                <a:solidFill>
                  <a:srgbClr val="00B050"/>
                </a:solidFill>
                <a:latin typeface="PF DinDisplay Pro Light" panose="02000506000000020004" pitchFamily="2" charset="0"/>
              </a:rPr>
              <a:t>ammer</a:t>
            </a:r>
            <a:r>
              <a:rPr lang="en-US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is 11.7% lower.</a:t>
            </a:r>
            <a:r>
              <a:rPr lang="ru-RU" sz="1000" dirty="0">
                <a:solidFill>
                  <a:srgbClr val="00B050"/>
                </a:solidFill>
                <a:latin typeface="PF DinDisplay Pro Light" panose="02000506000000020004" pitchFamily="2" charset="0"/>
              </a:rPr>
              <a:t> ( </a:t>
            </a:r>
            <a:r>
              <a:rPr lang="en-US" sz="10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HAMMER</a:t>
            </a:r>
            <a:r>
              <a:rPr lang="ru-RU" sz="1000" dirty="0">
                <a:solidFill>
                  <a:srgbClr val="00B05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 более плавное переключение передач будет – лучше)</a:t>
            </a:r>
            <a:endParaRPr lang="tr-TR" sz="1000" dirty="0">
              <a:solidFill>
                <a:srgbClr val="00B05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000" b="1" dirty="0">
                <a:latin typeface="PF DinDisplay Pro Light" panose="02000506000000020004" pitchFamily="2" charset="0"/>
              </a:rPr>
              <a:t>Образец №1</a:t>
            </a:r>
            <a:r>
              <a:rPr lang="tr-TR" sz="1000" b="1" dirty="0">
                <a:latin typeface="PF DinDisplay Pro Light" panose="02000506000000020004" pitchFamily="2" charset="0"/>
              </a:rPr>
              <a:t> Release Load:   </a:t>
            </a:r>
            <a:r>
              <a:rPr lang="tr-TR" sz="1000" dirty="0">
                <a:latin typeface="PF DinDisplay Pro Light" panose="02000506000000020004" pitchFamily="2" charset="0"/>
              </a:rPr>
              <a:t>630 daN</a:t>
            </a:r>
            <a:endParaRPr lang="tr-TR" sz="1000" b="1" dirty="0">
              <a:latin typeface="PF DinDisplay Pro Light" panose="02000506000000020004" pitchFamily="2" charset="0"/>
            </a:endParaRPr>
          </a:p>
          <a:p>
            <a:r>
              <a:rPr lang="tr-TR" sz="1000" b="1" dirty="0" err="1">
                <a:latin typeface="PF DinDisplay Pro Light" panose="02000506000000020004" pitchFamily="2" charset="0"/>
              </a:rPr>
              <a:t>Hammer</a:t>
            </a:r>
            <a:r>
              <a:rPr lang="tr-TR" sz="1000" b="1" dirty="0">
                <a:latin typeface="PF DinDisplay Pro Light" panose="02000506000000020004" pitchFamily="2" charset="0"/>
              </a:rPr>
              <a:t> </a:t>
            </a:r>
            <a:r>
              <a:rPr lang="tr-TR" sz="1000" b="1" dirty="0" err="1">
                <a:latin typeface="PF DinDisplay Pro Light" panose="02000506000000020004" pitchFamily="2" charset="0"/>
              </a:rPr>
              <a:t>Release</a:t>
            </a:r>
            <a:r>
              <a:rPr lang="tr-TR" sz="1000" b="1" dirty="0">
                <a:latin typeface="PF DinDisplay Pro Light" panose="02000506000000020004" pitchFamily="2" charset="0"/>
              </a:rPr>
              <a:t> </a:t>
            </a:r>
            <a:r>
              <a:rPr lang="tr-TR" sz="1000" b="1" dirty="0" err="1">
                <a:latin typeface="PF DinDisplay Pro Light" panose="02000506000000020004" pitchFamily="2" charset="0"/>
              </a:rPr>
              <a:t>Load</a:t>
            </a:r>
            <a:r>
              <a:rPr lang="tr-TR" sz="1000" b="1" dirty="0">
                <a:latin typeface="PF DinDisplay Pro Light" panose="02000506000000020004" pitchFamily="2" charset="0"/>
              </a:rPr>
              <a:t>:   </a:t>
            </a:r>
            <a:r>
              <a:rPr lang="tr-TR" sz="1000" dirty="0">
                <a:latin typeface="PF DinDisplay Pro Light" panose="02000506000000020004" pitchFamily="2" charset="0"/>
              </a:rPr>
              <a:t>556 </a:t>
            </a:r>
            <a:r>
              <a:rPr lang="tr-TR" sz="1000" dirty="0" err="1">
                <a:latin typeface="PF DinDisplay Pro Light" panose="02000506000000020004" pitchFamily="2" charset="0"/>
              </a:rPr>
              <a:t>daN</a:t>
            </a:r>
            <a:endParaRPr lang="tr-TR" sz="1000" b="1" dirty="0">
              <a:latin typeface="PF DinDisplay Pro Light" panose="02000506000000020004" pitchFamily="2" charset="0"/>
            </a:endParaRPr>
          </a:p>
          <a:p>
            <a:endParaRPr lang="tr-TR" sz="1000" b="1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  <a:p>
            <a:r>
              <a:rPr lang="tr-TR" sz="10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* Both of the Pressure plate lift values are equal and OK.</a:t>
            </a:r>
            <a:r>
              <a:rPr lang="ru-RU" sz="1000" dirty="0">
                <a:solidFill>
                  <a:srgbClr val="0070C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highlight>
                  <a:srgbClr val="FFFF00"/>
                </a:highlight>
                <a:latin typeface="PF DinDisplay Pro Light" panose="02000506000000020004" pitchFamily="2" charset="0"/>
              </a:rPr>
              <a:t>( оба в допуске)</a:t>
            </a:r>
            <a:endParaRPr lang="tr-TR" sz="1000" dirty="0">
              <a:solidFill>
                <a:srgbClr val="0070C0"/>
              </a:solidFill>
              <a:highlight>
                <a:srgbClr val="FFFF00"/>
              </a:highlight>
              <a:latin typeface="PF DinDisplay Pro Light" panose="02000506000000020004" pitchFamily="2" charset="0"/>
            </a:endParaRPr>
          </a:p>
          <a:p>
            <a:r>
              <a:rPr lang="ru-RU" sz="1000" b="1" dirty="0">
                <a:latin typeface="PF DinDisplay Pro Light" panose="02000506000000020004" pitchFamily="2" charset="0"/>
              </a:rPr>
              <a:t>Образец №1</a:t>
            </a:r>
            <a:r>
              <a:rPr lang="tr-TR" sz="1000" b="1" dirty="0">
                <a:latin typeface="PF DinDisplay Pro Light" panose="02000506000000020004" pitchFamily="2" charset="0"/>
              </a:rPr>
              <a:t> P.Plate Lift:  </a:t>
            </a:r>
            <a:r>
              <a:rPr lang="tr-TR" sz="1000" dirty="0">
                <a:latin typeface="PF DinDisplay Pro Light" panose="02000506000000020004" pitchFamily="2" charset="0"/>
              </a:rPr>
              <a:t>1,80 mm</a:t>
            </a:r>
            <a:endParaRPr lang="tr-TR" sz="1000" b="1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  <a:p>
            <a:r>
              <a:rPr lang="tr-TR" sz="1000" b="1" dirty="0" err="1">
                <a:latin typeface="PF DinDisplay Pro Light" panose="02000506000000020004" pitchFamily="2" charset="0"/>
              </a:rPr>
              <a:t>Hammer</a:t>
            </a:r>
            <a:r>
              <a:rPr lang="tr-TR" sz="1000" b="1" dirty="0">
                <a:latin typeface="PF DinDisplay Pro Light" panose="02000506000000020004" pitchFamily="2" charset="0"/>
              </a:rPr>
              <a:t> </a:t>
            </a:r>
            <a:r>
              <a:rPr lang="tr-TR" sz="1000" b="1" dirty="0" err="1">
                <a:latin typeface="PF DinDisplay Pro Light" panose="02000506000000020004" pitchFamily="2" charset="0"/>
              </a:rPr>
              <a:t>P.Plate</a:t>
            </a:r>
            <a:r>
              <a:rPr lang="tr-TR" sz="1000" b="1" dirty="0">
                <a:latin typeface="PF DinDisplay Pro Light" panose="02000506000000020004" pitchFamily="2" charset="0"/>
              </a:rPr>
              <a:t> Lift:  </a:t>
            </a:r>
            <a:r>
              <a:rPr lang="tr-TR" sz="1000" dirty="0">
                <a:latin typeface="PF DinDisplay Pro Light" panose="02000506000000020004" pitchFamily="2" charset="0"/>
              </a:rPr>
              <a:t>1,81 mm</a:t>
            </a:r>
          </a:p>
          <a:p>
            <a:endParaRPr lang="tr-TR" sz="1200" b="1" dirty="0">
              <a:solidFill>
                <a:srgbClr val="FF0000"/>
              </a:solidFill>
              <a:latin typeface="PF DinDisplay Pro Light" panose="02000506000000020004" pitchFamily="2" charset="0"/>
            </a:endParaRPr>
          </a:p>
        </p:txBody>
      </p:sp>
      <p:pic>
        <p:nvPicPr>
          <p:cNvPr id="13" name="Picture 2" descr="C:\Users\serif.ceylan\Desktop\Ekran Alıntıs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3" y="6160095"/>
            <a:ext cx="1512168" cy="4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6899437" y="1190876"/>
            <a:ext cx="214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 err="1">
                <a:latin typeface="PF DinDisplay Pro Light" panose="02000506000000020004" pitchFamily="2" charset="0"/>
              </a:rPr>
              <a:t>Clamp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Load</a:t>
            </a:r>
            <a:r>
              <a:rPr lang="tr-TR" sz="1200" b="1" dirty="0">
                <a:latin typeface="PF DinDisplay Pro Light" panose="02000506000000020004" pitchFamily="2" charset="0"/>
              </a:rPr>
              <a:t>: </a:t>
            </a:r>
            <a:r>
              <a:rPr lang="tr-TR" sz="1200" dirty="0">
                <a:latin typeface="PF DinDisplay Pro Light" panose="02000506000000020004" pitchFamily="2" charset="0"/>
              </a:rPr>
              <a:t>3031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dirty="0">
              <a:latin typeface="PF DinDisplay Pro Light" panose="02000506000000020004" pitchFamily="2" charset="0"/>
            </a:endParaRPr>
          </a:p>
          <a:p>
            <a:pPr algn="r"/>
            <a:r>
              <a:rPr lang="tr-TR" sz="1200" dirty="0" err="1">
                <a:latin typeface="PF DinDisplay Pro Light" panose="02000506000000020004" pitchFamily="2" charset="0"/>
              </a:rPr>
              <a:t>Worn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Clamp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3386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pPr algn="r"/>
            <a:r>
              <a:rPr lang="tr-TR" sz="1200" b="1" dirty="0" err="1">
                <a:latin typeface="PF DinDisplay Pro Light" panose="02000506000000020004" pitchFamily="2" charset="0"/>
              </a:rPr>
              <a:t>Release</a:t>
            </a:r>
            <a:r>
              <a:rPr lang="tr-TR" sz="1200" b="1" dirty="0">
                <a:latin typeface="PF DinDisplay Pro Light" panose="02000506000000020004" pitchFamily="2" charset="0"/>
              </a:rPr>
              <a:t> </a:t>
            </a:r>
            <a:r>
              <a:rPr lang="tr-TR" sz="1200" b="1" dirty="0" err="1">
                <a:latin typeface="PF DinDisplay Pro Light" panose="02000506000000020004" pitchFamily="2" charset="0"/>
              </a:rPr>
              <a:t>Load</a:t>
            </a:r>
            <a:r>
              <a:rPr lang="tr-TR" sz="1200" b="1" dirty="0">
                <a:latin typeface="PF DinDisplay Pro Light" panose="02000506000000020004" pitchFamily="2" charset="0"/>
              </a:rPr>
              <a:t>:   </a:t>
            </a:r>
            <a:r>
              <a:rPr lang="tr-TR" sz="1200" dirty="0">
                <a:latin typeface="PF DinDisplay Pro Light" panose="02000506000000020004" pitchFamily="2" charset="0"/>
              </a:rPr>
              <a:t>556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pPr algn="r"/>
            <a:r>
              <a:rPr lang="tr-TR" sz="1200" dirty="0" err="1">
                <a:latin typeface="PF DinDisplay Pro Light" panose="02000506000000020004" pitchFamily="2" charset="0"/>
              </a:rPr>
              <a:t>Worn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Release</a:t>
            </a:r>
            <a:r>
              <a:rPr lang="tr-TR" sz="1200" dirty="0">
                <a:latin typeface="PF DinDisplay Pro Light" panose="02000506000000020004" pitchFamily="2" charset="0"/>
              </a:rPr>
              <a:t> </a:t>
            </a:r>
            <a:r>
              <a:rPr lang="tr-TR" sz="1200" dirty="0" err="1">
                <a:latin typeface="PF DinDisplay Pro Light" panose="02000506000000020004" pitchFamily="2" charset="0"/>
              </a:rPr>
              <a:t>Load</a:t>
            </a:r>
            <a:r>
              <a:rPr lang="tr-TR" sz="1200" dirty="0">
                <a:latin typeface="PF DinDisplay Pro Light" panose="02000506000000020004" pitchFamily="2" charset="0"/>
              </a:rPr>
              <a:t>:   731 </a:t>
            </a:r>
            <a:r>
              <a:rPr lang="tr-TR" sz="1200" dirty="0" err="1">
                <a:latin typeface="PF DinDisplay Pro Light" panose="02000506000000020004" pitchFamily="2" charset="0"/>
              </a:rPr>
              <a:t>daN</a:t>
            </a:r>
            <a:endParaRPr lang="tr-TR" sz="1200" b="1" dirty="0">
              <a:latin typeface="PF DinDisplay Pro Light" panose="02000506000000020004" pitchFamily="2" charset="0"/>
            </a:endParaRPr>
          </a:p>
          <a:p>
            <a:pPr algn="r"/>
            <a:r>
              <a:rPr lang="tr-TR" sz="1200" b="1" dirty="0" err="1">
                <a:latin typeface="PF DinDisplay Pro Light" panose="02000506000000020004" pitchFamily="2" charset="0"/>
              </a:rPr>
              <a:t>P.Plate</a:t>
            </a:r>
            <a:r>
              <a:rPr lang="tr-TR" sz="1200" b="1" dirty="0">
                <a:latin typeface="PF DinDisplay Pro Light" panose="02000506000000020004" pitchFamily="2" charset="0"/>
              </a:rPr>
              <a:t> Lift:  </a:t>
            </a:r>
            <a:r>
              <a:rPr lang="tr-TR" sz="1200" dirty="0">
                <a:latin typeface="PF DinDisplay Pro Light" panose="02000506000000020004" pitchFamily="2" charset="0"/>
              </a:rPr>
              <a:t>1,81 mm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395536" y="936391"/>
            <a:ext cx="51125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latin typeface="PF DinDisplay Pro ExtraThin" panose="02000506020000020004" pitchFamily="2" charset="0"/>
              </a:rPr>
              <a:t>Clutch </a:t>
            </a:r>
            <a:r>
              <a:rPr lang="tr-TR" sz="1400" dirty="0" err="1">
                <a:latin typeface="PF DinDisplay Pro ExtraThin" panose="02000506020000020004" pitchFamily="2" charset="0"/>
              </a:rPr>
              <a:t>Cover</a:t>
            </a:r>
            <a:r>
              <a:rPr lang="tr-TR" sz="1400" dirty="0">
                <a:latin typeface="PF DinDisplay Pro ExtraThin" panose="02000506020000020004" pitchFamily="2" charset="0"/>
              </a:rPr>
              <a:t> Assembly </a:t>
            </a:r>
            <a:r>
              <a:rPr lang="tr-TR" sz="1400" dirty="0" err="1">
                <a:latin typeface="PF DinDisplay Pro ExtraThin" panose="02000506020000020004" pitchFamily="2" charset="0"/>
              </a:rPr>
              <a:t>Performance</a:t>
            </a:r>
            <a:r>
              <a:rPr lang="tr-TR" sz="1400" dirty="0">
                <a:latin typeface="PF DinDisplay Pro ExtraThin" panose="02000506020000020004" pitchFamily="2" charset="0"/>
              </a:rPr>
              <a:t> Test(</a:t>
            </a:r>
            <a:r>
              <a:rPr lang="tr-TR" sz="1400" dirty="0" err="1">
                <a:latin typeface="PF DinDisplay Pro ExtraThin" panose="02000506020000020004" pitchFamily="2" charset="0"/>
              </a:rPr>
              <a:t>Hammer</a:t>
            </a:r>
            <a:r>
              <a:rPr lang="tr-TR" sz="1400" dirty="0">
                <a:latin typeface="PF DinDisplay Pro ExtraThin" panose="02000506020000020004" pitchFamily="2" charset="0"/>
              </a:rPr>
              <a:t>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1" y="1296430"/>
            <a:ext cx="6359167" cy="4773105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5436096" y="2996952"/>
            <a:ext cx="360040" cy="216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2411760" y="3988763"/>
            <a:ext cx="360040" cy="216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6012160" y="3772739"/>
            <a:ext cx="360040" cy="216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438" y="255833"/>
            <a:ext cx="975699" cy="5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F DinDisplay Pro Medium" panose="02000506000000020004" pitchFamily="2" charset="0"/>
              </a:rPr>
              <a:t>Clutch Disc Performance Test Results</a:t>
            </a:r>
            <a:endParaRPr lang="tr-TR" sz="20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59174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21362</TotalTime>
  <Words>2387</Words>
  <Application>Microsoft Office PowerPoint</Application>
  <PresentationFormat>Экран (4:3)</PresentationFormat>
  <Paragraphs>284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Bauhaus 93</vt:lpstr>
      <vt:lpstr>Calibri</vt:lpstr>
      <vt:lpstr>PF DinDisplay Pro ExtraThin</vt:lpstr>
      <vt:lpstr>PF DinDisplay Pro Light</vt:lpstr>
      <vt:lpstr>PF DinDisplay Pro Medium</vt:lpstr>
      <vt:lpstr>Segoe UI</vt:lpstr>
      <vt:lpstr>Wingdings</vt:lpstr>
      <vt:lpstr>1_Ofis Teması</vt:lpstr>
      <vt:lpstr>Hammer и Образец №1 стороннего производителя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«Подушка» диска сцепления – пластинчатая волнистая пружина в корпусе диска сцепления, расположена между ступицей и фрикционной накладкой, изготавливается из специальной стали + технологически сложный способ соединения с корпусом диска, эта «подушка диска» снижать нагрузку на диск сцепления при его работе и влияет на «биение» диска.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DÖNMEZ DEBRİYAJ A.Ş.</dc:title>
  <dc:creator>Okan Yazıcı (Dönmez Debriyaj)</dc:creator>
  <cp:lastModifiedBy>Шариков Денис Алексеевич</cp:lastModifiedBy>
  <cp:revision>716</cp:revision>
  <cp:lastPrinted>2018-02-19T06:56:18Z</cp:lastPrinted>
  <dcterms:created xsi:type="dcterms:W3CDTF">2016-05-16T09:01:18Z</dcterms:created>
  <dcterms:modified xsi:type="dcterms:W3CDTF">2020-07-09T06:27:43Z</dcterms:modified>
</cp:coreProperties>
</file>