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1472" r:id="rId5"/>
    <p:sldId id="315" r:id="rId6"/>
    <p:sldId id="4587" r:id="rId7"/>
    <p:sldId id="314" r:id="rId8"/>
    <p:sldId id="4564" r:id="rId9"/>
    <p:sldId id="256" r:id="rId10"/>
    <p:sldId id="4594" r:id="rId11"/>
    <p:sldId id="4595" r:id="rId12"/>
    <p:sldId id="4598" r:id="rId13"/>
    <p:sldId id="303" r:id="rId14"/>
    <p:sldId id="4600" r:id="rId15"/>
    <p:sldId id="4601" r:id="rId16"/>
    <p:sldId id="4602" r:id="rId17"/>
    <p:sldId id="4603" r:id="rId18"/>
    <p:sldId id="4604" r:id="rId19"/>
    <p:sldId id="4605" r:id="rId20"/>
    <p:sldId id="260" r:id="rId21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2434" userDrawn="1">
          <p15:clr>
            <a:srgbClr val="A4A3A4"/>
          </p15:clr>
        </p15:guide>
        <p15:guide id="3" pos="6539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pos="5269" userDrawn="1">
          <p15:clr>
            <a:srgbClr val="A4A3A4"/>
          </p15:clr>
        </p15:guide>
        <p15:guide id="8" orient="horz" pos="4224" userDrawn="1">
          <p15:clr>
            <a:srgbClr val="A4A3A4"/>
          </p15:clr>
        </p15:guide>
        <p15:guide id="9" orient="horz" pos="104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00"/>
    <a:srgbClr val="E30613"/>
    <a:srgbClr val="49A1D9"/>
    <a:srgbClr val="001F5B"/>
    <a:srgbClr val="878786"/>
    <a:srgbClr val="FFDC00"/>
    <a:srgbClr val="0068B3"/>
    <a:srgbClr val="EA560D"/>
    <a:srgbClr val="59E950"/>
    <a:srgbClr val="1F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FD2358-B6F2-4A95-8043-CF13DBD69B70}" v="4" dt="2021-09-23T10:39:11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31" autoAdjust="0"/>
    <p:restoredTop sz="97068" autoAdjust="0"/>
  </p:normalViewPr>
  <p:slideViewPr>
    <p:cSldViewPr snapToGrid="0" snapToObjects="1" showGuides="1">
      <p:cViewPr varScale="1">
        <p:scale>
          <a:sx n="86" d="100"/>
          <a:sy n="86" d="100"/>
        </p:scale>
        <p:origin x="902" y="67"/>
      </p:cViewPr>
      <p:guideLst>
        <p:guide orient="horz" pos="3067"/>
        <p:guide pos="2434"/>
        <p:guide pos="6539"/>
        <p:guide pos="7355"/>
        <p:guide orient="horz" pos="935"/>
        <p:guide pos="5269"/>
        <p:guide orient="horz" pos="4224"/>
        <p:guide orient="horz" pos="1049"/>
        <p:guide orient="horz"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9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954D8EC-1C88-4052-B6F2-E5AF648701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9201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E7AF83E-A134-44D2-BFA9-61EE3B3AFC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204" y="0"/>
            <a:ext cx="3079201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BD275964-C1D8-46DC-A829-13CE5CA21547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DBA9A8-A1B4-423E-B78F-CDB21EBBF9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2309"/>
            <a:ext cx="3079201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931E8A-1053-4C38-A5E1-980ACD77C0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204" y="9722309"/>
            <a:ext cx="3079201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41F448AE-F5B4-4D7B-BA5D-C5F4485397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97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22C7E9ED-BDE8-594E-A3D9-036440E9F4F2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8" y="4925408"/>
            <a:ext cx="568325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11CF4DBD-E42A-AA41-A86F-BDDFF60EF5B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71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F4DBD-E42A-AA41-A86F-BDDFF60EF5B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09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5C1D125E-4BB8-514F-A75C-810793DDB9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-10633"/>
            <a:ext cx="121666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30540" y="3003550"/>
            <a:ext cx="5389616" cy="5909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lvl1pPr algn="l">
              <a:defRPr sz="3600" b="1">
                <a:solidFill>
                  <a:srgbClr val="E3061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fr-FR" dirty="0"/>
              <a:t>CLICK AND ADD TITLE</a:t>
            </a:r>
          </a:p>
        </p:txBody>
      </p:sp>
      <p:sp>
        <p:nvSpPr>
          <p:cNvPr id="9" name="Triangle rectangle 8"/>
          <p:cNvSpPr/>
          <p:nvPr userDrawn="1"/>
        </p:nvSpPr>
        <p:spPr>
          <a:xfrm flipH="1">
            <a:off x="10340411" y="3273676"/>
            <a:ext cx="1851589" cy="358432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6587B8-845F-EA41-BC75-84A14A89A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02" y="1533908"/>
            <a:ext cx="5451983" cy="1374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39436" y="6104574"/>
            <a:ext cx="669321" cy="483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2FE5DDF-7CFE-1043-8EAD-8E8279D73519}"/>
              </a:ext>
            </a:extLst>
          </p:cNvPr>
          <p:cNvSpPr txBox="1">
            <a:spLocks/>
          </p:cNvSpPr>
          <p:nvPr userDrawn="1"/>
        </p:nvSpPr>
        <p:spPr>
          <a:xfrm>
            <a:off x="8560193" y="6492758"/>
            <a:ext cx="1955406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788BB0-F305-4541-A5FD-FD36C697BE9B}" type="slidenum">
              <a:rPr lang="fr-FR" sz="1100" b="1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r>
              <a:rPr lang="fr-FR" sz="1100" b="1">
                <a:latin typeface="Century Gothic" charset="0"/>
                <a:ea typeface="Century Gothic" charset="0"/>
                <a:cs typeface="Century Gothic" charset="0"/>
              </a:rPr>
              <a:t>       I</a:t>
            </a:r>
          </a:p>
        </p:txBody>
      </p:sp>
      <p:cxnSp>
        <p:nvCxnSpPr>
          <p:cNvPr id="10" name="Connecteur droit 8">
            <a:extLst>
              <a:ext uri="{FF2B5EF4-FFF2-40B4-BE49-F238E27FC236}">
                <a16:creationId xmlns:a16="http://schemas.microsoft.com/office/drawing/2014/main" id="{11C43C12-79B0-AA4E-B16F-1A101C9A24C3}"/>
              </a:ext>
            </a:extLst>
          </p:cNvPr>
          <p:cNvCxnSpPr/>
          <p:nvPr userDrawn="1"/>
        </p:nvCxnSpPr>
        <p:spPr>
          <a:xfrm>
            <a:off x="0" y="6315508"/>
            <a:ext cx="12192000" cy="0"/>
          </a:xfrm>
          <a:prstGeom prst="line">
            <a:avLst/>
          </a:prstGeom>
          <a:ln w="28575">
            <a:solidFill>
              <a:srgbClr val="F8C3C7"/>
            </a:solidFill>
          </a:ln>
          <a:effectLst>
            <a:outerShdw blurRad="25400" dist="25400" dir="16200000" rotWithShape="0">
              <a:srgbClr val="FAD6D8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">
            <a:extLst>
              <a:ext uri="{FF2B5EF4-FFF2-40B4-BE49-F238E27FC236}">
                <a16:creationId xmlns:a16="http://schemas.microsoft.com/office/drawing/2014/main" id="{5F99FEC7-C9DE-934D-915D-F4D575986320}"/>
              </a:ext>
            </a:extLst>
          </p:cNvPr>
          <p:cNvSpPr txBox="1"/>
          <p:nvPr userDrawn="1"/>
        </p:nvSpPr>
        <p:spPr>
          <a:xfrm>
            <a:off x="4835236" y="6437136"/>
            <a:ext cx="2521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/>
              <a:t>CONFIDENTIAL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B90526A-2573-2F44-A187-E8D7F1910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568" y="6425253"/>
            <a:ext cx="1250462" cy="329112"/>
          </a:xfrm>
          <a:prstGeom prst="rect">
            <a:avLst/>
          </a:prstGeom>
        </p:spPr>
      </p:pic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F90A3849-6CE2-9441-95F4-5032CB6A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-1985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Click and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D74BE4F3-A7B4-BD4C-95B6-CA94AC53F2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3" y="2163321"/>
            <a:ext cx="9928225" cy="366871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r>
              <a:rPr lang="it-IT"/>
              <a:t>Modifica gli stili del testo dello schema
</a:t>
            </a:r>
          </a:p>
        </p:txBody>
      </p:sp>
    </p:spTree>
    <p:extLst>
      <p:ext uri="{BB962C8B-B14F-4D97-AF65-F5344CB8AC3E}">
        <p14:creationId xmlns:p14="http://schemas.microsoft.com/office/powerpoint/2010/main" val="30081920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39436" y="6104574"/>
            <a:ext cx="669321" cy="483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2FE5DDF-7CFE-1043-8EAD-8E8279D73519}"/>
              </a:ext>
            </a:extLst>
          </p:cNvPr>
          <p:cNvSpPr txBox="1">
            <a:spLocks/>
          </p:cNvSpPr>
          <p:nvPr userDrawn="1"/>
        </p:nvSpPr>
        <p:spPr>
          <a:xfrm>
            <a:off x="8560193" y="6492758"/>
            <a:ext cx="1955406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788BB0-F305-4541-A5FD-FD36C697BE9B}" type="slidenum">
              <a:rPr lang="fr-FR" sz="1100" b="1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r>
              <a:rPr lang="fr-FR" sz="1100" b="1">
                <a:latin typeface="Century Gothic" charset="0"/>
                <a:ea typeface="Century Gothic" charset="0"/>
                <a:cs typeface="Century Gothic" charset="0"/>
              </a:rPr>
              <a:t>       I</a:t>
            </a:r>
          </a:p>
        </p:txBody>
      </p:sp>
      <p:cxnSp>
        <p:nvCxnSpPr>
          <p:cNvPr id="10" name="Connecteur droit 8">
            <a:extLst>
              <a:ext uri="{FF2B5EF4-FFF2-40B4-BE49-F238E27FC236}">
                <a16:creationId xmlns:a16="http://schemas.microsoft.com/office/drawing/2014/main" id="{11C43C12-79B0-AA4E-B16F-1A101C9A24C3}"/>
              </a:ext>
            </a:extLst>
          </p:cNvPr>
          <p:cNvCxnSpPr/>
          <p:nvPr userDrawn="1"/>
        </p:nvCxnSpPr>
        <p:spPr>
          <a:xfrm>
            <a:off x="0" y="6315508"/>
            <a:ext cx="12192000" cy="0"/>
          </a:xfrm>
          <a:prstGeom prst="line">
            <a:avLst/>
          </a:prstGeom>
          <a:ln w="28575">
            <a:solidFill>
              <a:srgbClr val="F8C3C7"/>
            </a:solidFill>
          </a:ln>
          <a:effectLst>
            <a:outerShdw blurRad="25400" dist="25400" dir="16200000" rotWithShape="0">
              <a:srgbClr val="FAD6D8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">
            <a:extLst>
              <a:ext uri="{FF2B5EF4-FFF2-40B4-BE49-F238E27FC236}">
                <a16:creationId xmlns:a16="http://schemas.microsoft.com/office/drawing/2014/main" id="{5F99FEC7-C9DE-934D-915D-F4D575986320}"/>
              </a:ext>
            </a:extLst>
          </p:cNvPr>
          <p:cNvSpPr txBox="1"/>
          <p:nvPr userDrawn="1"/>
        </p:nvSpPr>
        <p:spPr>
          <a:xfrm>
            <a:off x="4835236" y="6437136"/>
            <a:ext cx="2521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/>
              <a:t>CONFIDENTIAL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B90526A-2573-2F44-A187-E8D7F1910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568" y="6425253"/>
            <a:ext cx="1250462" cy="3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09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89216" y="1611691"/>
            <a:ext cx="10364585" cy="4565272"/>
          </a:xfrm>
        </p:spPr>
        <p:txBody>
          <a:bodyPr>
            <a:normAutofit/>
          </a:bodyPr>
          <a:lstStyle>
            <a:lvl1pPr marL="447663" indent="-439728">
              <a:spcBef>
                <a:spcPts val="600"/>
              </a:spcBef>
              <a:spcAft>
                <a:spcPts val="300"/>
              </a:spcAft>
              <a:buClr>
                <a:srgbClr val="E20514"/>
              </a:buClr>
              <a:buSzPct val="160000"/>
              <a:buFont typeface="Courier New" charset="0"/>
              <a:buChar char="o"/>
              <a:tabLst/>
              <a:defRPr sz="2400" b="1">
                <a:latin typeface="Arial" charset="0"/>
                <a:ea typeface="Arial" charset="0"/>
                <a:cs typeface="Arial" charset="0"/>
              </a:defRPr>
            </a:lvl1pPr>
            <a:lvl2pPr>
              <a:spcBef>
                <a:spcPts val="600"/>
              </a:spcBef>
              <a:spcAft>
                <a:spcPts val="300"/>
              </a:spcAft>
              <a:buClr>
                <a:srgbClr val="E20514"/>
              </a:buClr>
              <a:buSzPct val="100000"/>
              <a:defRPr sz="2000">
                <a:latin typeface="Arial" charset="0"/>
                <a:ea typeface="Arial" charset="0"/>
                <a:cs typeface="Arial" charset="0"/>
              </a:defRPr>
            </a:lvl2pPr>
            <a:lvl3pPr>
              <a:spcBef>
                <a:spcPts val="600"/>
              </a:spcBef>
              <a:spcAft>
                <a:spcPts val="300"/>
              </a:spcAft>
              <a:buClr>
                <a:srgbClr val="E20514"/>
              </a:buClr>
              <a:buSzPct val="100000"/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spcBef>
                <a:spcPts val="600"/>
              </a:spcBef>
              <a:spcAft>
                <a:spcPts val="300"/>
              </a:spcAft>
              <a:buClr>
                <a:srgbClr val="E20514"/>
              </a:buClr>
              <a:buSzPct val="100000"/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spcBef>
                <a:spcPts val="600"/>
              </a:spcBef>
              <a:spcAft>
                <a:spcPts val="300"/>
              </a:spcAft>
              <a:buClr>
                <a:srgbClr val="E20514"/>
              </a:buClr>
              <a:buSzPct val="100000"/>
              <a:defRPr sz="16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883751"/>
            <a:ext cx="2374368" cy="512412"/>
          </a:xfrm>
          <a:noFill/>
        </p:spPr>
        <p:txBody>
          <a:bodyPr vert="horz" wrap="none" lIns="91440" tIns="144000" rIns="91440" bIns="144000" rtlCol="0" anchor="ctr">
            <a:spAutoFit/>
          </a:bodyPr>
          <a:lstStyle>
            <a:lvl1pPr marL="0" indent="0">
              <a:buFontTx/>
              <a:buNone/>
              <a:defRPr lang="fr-FR" sz="1600" b="1" dirty="0">
                <a:solidFill>
                  <a:srgbClr val="E2051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fr-FR"/>
              <a:t>Click and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subtitle</a:t>
            </a:r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19412"/>
            <a:ext cx="3397084" cy="678611"/>
          </a:xfrm>
          <a:noFill/>
        </p:spPr>
        <p:txBody>
          <a:bodyPr wrap="none" tIns="144000" bIns="144000">
            <a:spAutoFit/>
          </a:bodyPr>
          <a:lstStyle>
            <a:lvl1pPr>
              <a:defRPr sz="2800" b="1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fr-FR"/>
              <a:t>Click and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E2051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569" y="6427686"/>
            <a:ext cx="1250463" cy="326683"/>
          </a:xfrm>
          <a:prstGeom prst="rect">
            <a:avLst/>
          </a:prstGeom>
        </p:spPr>
      </p:pic>
      <p:sp>
        <p:nvSpPr>
          <p:cNvPr id="24" name="Espace réservé du numéro de diapositive 5"/>
          <p:cNvSpPr txBox="1">
            <a:spLocks/>
          </p:cNvSpPr>
          <p:nvPr userDrawn="1"/>
        </p:nvSpPr>
        <p:spPr>
          <a:xfrm>
            <a:off x="8560194" y="6492758"/>
            <a:ext cx="1955407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788BB0-F305-4541-A5FD-FD36C697BE9B}" type="slidenum">
              <a:rPr lang="fr-FR" sz="1100" b="1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r>
              <a:rPr lang="fr-FR" sz="1100" b="1">
                <a:latin typeface="Century Gothic" charset="0"/>
                <a:ea typeface="Century Gothic" charset="0"/>
                <a:cs typeface="Century Gothic" charset="0"/>
              </a:rPr>
              <a:t>       I</a:t>
            </a:r>
          </a:p>
        </p:txBody>
      </p:sp>
      <p:sp>
        <p:nvSpPr>
          <p:cNvPr id="25" name="ZoneTexte 24"/>
          <p:cNvSpPr txBox="1"/>
          <p:nvPr userDrawn="1"/>
        </p:nvSpPr>
        <p:spPr>
          <a:xfrm>
            <a:off x="3502353" y="6492758"/>
            <a:ext cx="5187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474935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A8212F60-C700-A848-A5A3-609BC53729D8}"/>
              </a:ext>
            </a:extLst>
          </p:cNvPr>
          <p:cNvSpPr txBox="1">
            <a:spLocks/>
          </p:cNvSpPr>
          <p:nvPr userDrawn="1"/>
        </p:nvSpPr>
        <p:spPr>
          <a:xfrm>
            <a:off x="10376096" y="6468727"/>
            <a:ext cx="1955406" cy="22517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fld id="{B6788BB0-F305-4541-A5FD-FD36C697BE9B}" type="slidenum">
              <a:rPr lang="fr-FR" sz="1100" b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pPr lvl="0" algn="l"/>
              <a:t>‹#›</a:t>
            </a:fld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     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1B28189-FFB8-CC4A-86F3-32160C81A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684" y="6364791"/>
            <a:ext cx="1250462" cy="329113"/>
          </a:xfrm>
          <a:prstGeom prst="rect">
            <a:avLst/>
          </a:prstGeom>
        </p:spPr>
      </p:pic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87FB3C4A-7942-D94F-B476-25DB7C58F5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352" y="1073447"/>
            <a:ext cx="3339889" cy="623211"/>
          </a:xfrm>
          <a:prstGeom prst="rect">
            <a:avLst/>
          </a:prstGeom>
          <a:noFill/>
        </p:spPr>
        <p:txBody>
          <a:bodyPr vert="horz" wrap="none" lIns="91440" tIns="144000" rIns="91440" bIns="144000" rtlCol="0" anchor="ctr">
            <a:spAutoFit/>
          </a:bodyPr>
          <a:lstStyle>
            <a:lvl1pPr marL="0" indent="0">
              <a:buFontTx/>
              <a:buNone/>
              <a:defRPr lang="fr-FR" sz="2400" b="1" dirty="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fr-FR" dirty="0"/>
              <a:t>CLICK AND ADD SUBTITLE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80861432-FC54-AB4D-8045-49508DB12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352" y="115515"/>
            <a:ext cx="4788490" cy="775561"/>
          </a:xfrm>
          <a:prstGeom prst="rect">
            <a:avLst/>
          </a:prstGeom>
          <a:noFill/>
        </p:spPr>
        <p:txBody>
          <a:bodyPr wrap="none" tIns="144000" bIns="144000">
            <a:spAutoFit/>
          </a:bodyPr>
          <a:lstStyle>
            <a:lvl1pPr>
              <a:defRPr sz="3500" b="0">
                <a:solidFill>
                  <a:srgbClr val="E3061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fr-FR" dirty="0"/>
              <a:t>CLICK AND ADD TITLE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E8D59AD-ECD4-B74A-BF55-77ED77AA35FA}"/>
              </a:ext>
            </a:extLst>
          </p:cNvPr>
          <p:cNvSpPr/>
          <p:nvPr userDrawn="1"/>
        </p:nvSpPr>
        <p:spPr>
          <a:xfrm>
            <a:off x="518474" y="898001"/>
            <a:ext cx="1440000" cy="7296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5B9541-FF0E-EF4F-8CED-7D5BED48E2C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15938" y="1879029"/>
            <a:ext cx="9114654" cy="30593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26276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8B24B967-9998-F243-B56C-C049365AC9F3}"/>
              </a:ext>
            </a:extLst>
          </p:cNvPr>
          <p:cNvSpPr txBox="1">
            <a:spLocks/>
          </p:cNvSpPr>
          <p:nvPr userDrawn="1"/>
        </p:nvSpPr>
        <p:spPr>
          <a:xfrm>
            <a:off x="10376096" y="6468727"/>
            <a:ext cx="1955406" cy="22517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fld id="{B6788BB0-F305-4541-A5FD-FD36C697BE9B}" type="slidenum">
              <a:rPr lang="fr-FR" sz="1100" b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pPr lvl="0" algn="l"/>
              <a:t>‹#›</a:t>
            </a:fld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    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EB9D39-A189-9D41-BAE7-8F9AC114D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684" y="6364791"/>
            <a:ext cx="1250462" cy="32911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1086F941-21C1-5742-9433-E05B41C5A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352" y="115515"/>
            <a:ext cx="4788490" cy="775561"/>
          </a:xfrm>
          <a:prstGeom prst="rect">
            <a:avLst/>
          </a:prstGeom>
          <a:noFill/>
        </p:spPr>
        <p:txBody>
          <a:bodyPr wrap="none" tIns="144000" bIns="144000">
            <a:spAutoFit/>
          </a:bodyPr>
          <a:lstStyle>
            <a:lvl1pPr>
              <a:defRPr sz="3500" b="0">
                <a:solidFill>
                  <a:srgbClr val="E3061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fr-FR" dirty="0"/>
              <a:t>CLICK AND ADD TITLE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7A11B91-E300-004E-B8F4-A59FE70E615F}"/>
              </a:ext>
            </a:extLst>
          </p:cNvPr>
          <p:cNvSpPr/>
          <p:nvPr userDrawn="1"/>
        </p:nvSpPr>
        <p:spPr>
          <a:xfrm>
            <a:off x="518474" y="898001"/>
            <a:ext cx="1440000" cy="7296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6E081B8B-31BF-A24E-A87C-FBD40577A32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15938" y="1879029"/>
            <a:ext cx="9114654" cy="30593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079091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39436" y="6104574"/>
            <a:ext cx="669321" cy="483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F42E8CF5-AC33-E246-B9AE-AF9D98D87848}"/>
              </a:ext>
            </a:extLst>
          </p:cNvPr>
          <p:cNvSpPr txBox="1">
            <a:spLocks/>
          </p:cNvSpPr>
          <p:nvPr userDrawn="1"/>
        </p:nvSpPr>
        <p:spPr>
          <a:xfrm>
            <a:off x="10376096" y="6468727"/>
            <a:ext cx="1955406" cy="22517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fld id="{B6788BB0-F305-4541-A5FD-FD36C697BE9B}" type="slidenum">
              <a:rPr lang="fr-FR" sz="1100" b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pPr lvl="0" algn="l"/>
              <a:t>‹#›</a:t>
            </a:fld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     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18E968D-2CA6-8E4C-B8F4-B1BD6B934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684" y="6364791"/>
            <a:ext cx="1250462" cy="329113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6AE25401-A45D-F849-88E2-52407C221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352" y="115515"/>
            <a:ext cx="4788490" cy="775561"/>
          </a:xfrm>
          <a:prstGeom prst="rect">
            <a:avLst/>
          </a:prstGeom>
          <a:noFill/>
        </p:spPr>
        <p:txBody>
          <a:bodyPr wrap="none" tIns="144000" bIns="144000">
            <a:spAutoFit/>
          </a:bodyPr>
          <a:lstStyle>
            <a:lvl1pPr>
              <a:defRPr sz="3500" b="0">
                <a:solidFill>
                  <a:srgbClr val="E3061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fr-FR" dirty="0"/>
              <a:t>CLICK AND ADD TITLE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6F90DBB-AB08-C64E-84E2-140D416BE7E6}"/>
              </a:ext>
            </a:extLst>
          </p:cNvPr>
          <p:cNvSpPr/>
          <p:nvPr userDrawn="1"/>
        </p:nvSpPr>
        <p:spPr>
          <a:xfrm>
            <a:off x="518474" y="898001"/>
            <a:ext cx="1440000" cy="7296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egnaposto contenuto 26">
            <a:extLst>
              <a:ext uri="{FF2B5EF4-FFF2-40B4-BE49-F238E27FC236}">
                <a16:creationId xmlns:a16="http://schemas.microsoft.com/office/drawing/2014/main" id="{EE67AACD-5B39-8148-9C6A-4ADAAC6F88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458" y="1879029"/>
            <a:ext cx="11160125" cy="418147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473971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0B0F19D-B224-A04F-832B-A4B97FF6DD69}"/>
              </a:ext>
            </a:extLst>
          </p:cNvPr>
          <p:cNvSpPr txBox="1">
            <a:spLocks/>
          </p:cNvSpPr>
          <p:nvPr userDrawn="1"/>
        </p:nvSpPr>
        <p:spPr>
          <a:xfrm>
            <a:off x="10376096" y="6468727"/>
            <a:ext cx="1955406" cy="22517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fld id="{B6788BB0-F305-4541-A5FD-FD36C697BE9B}" type="slidenum">
              <a:rPr lang="fr-FR" sz="1100" b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pPr lvl="0" algn="l"/>
              <a:t>‹#›</a:t>
            </a:fld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     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A8B0A6-A592-DD4B-8F6F-DD5F6EF97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684" y="6364791"/>
            <a:ext cx="1250462" cy="329113"/>
          </a:xfrm>
          <a:prstGeom prst="rect">
            <a:avLst/>
          </a:prstGeom>
        </p:spPr>
      </p:pic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28891265-00A9-A743-9F2A-7AA1B7F58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352" y="1073447"/>
            <a:ext cx="3339889" cy="623211"/>
          </a:xfrm>
          <a:prstGeom prst="rect">
            <a:avLst/>
          </a:prstGeom>
          <a:noFill/>
        </p:spPr>
        <p:txBody>
          <a:bodyPr vert="horz" wrap="none" lIns="91440" tIns="144000" rIns="91440" bIns="144000" rtlCol="0" anchor="ctr">
            <a:spAutoFit/>
          </a:bodyPr>
          <a:lstStyle>
            <a:lvl1pPr marL="0" indent="0">
              <a:buFontTx/>
              <a:buNone/>
              <a:defRPr lang="fr-FR" sz="2400" b="1" dirty="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fr-FR" dirty="0"/>
              <a:t>CLICK AND ADD SUBTITLE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BA2A3852-E493-904D-BE6F-4AE60B1B6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352" y="115515"/>
            <a:ext cx="4788490" cy="775561"/>
          </a:xfrm>
          <a:prstGeom prst="rect">
            <a:avLst/>
          </a:prstGeom>
          <a:noFill/>
        </p:spPr>
        <p:txBody>
          <a:bodyPr wrap="none" tIns="144000" bIns="144000">
            <a:spAutoFit/>
          </a:bodyPr>
          <a:lstStyle>
            <a:lvl1pPr>
              <a:defRPr sz="3500" b="0">
                <a:solidFill>
                  <a:srgbClr val="E3061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fr-FR" dirty="0"/>
              <a:t>CLICK AND ADD TITLE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5D5BFAE-7833-404C-9A53-34420AD765AC}"/>
              </a:ext>
            </a:extLst>
          </p:cNvPr>
          <p:cNvSpPr/>
          <p:nvPr userDrawn="1"/>
        </p:nvSpPr>
        <p:spPr>
          <a:xfrm>
            <a:off x="518474" y="898001"/>
            <a:ext cx="1440000" cy="7296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4435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39436" y="6104574"/>
            <a:ext cx="669321" cy="483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67E45A28-B137-6246-9D9C-B4E77D12B6BC}"/>
              </a:ext>
            </a:extLst>
          </p:cNvPr>
          <p:cNvSpPr txBox="1">
            <a:spLocks/>
          </p:cNvSpPr>
          <p:nvPr userDrawn="1"/>
        </p:nvSpPr>
        <p:spPr>
          <a:xfrm>
            <a:off x="10376096" y="6468727"/>
            <a:ext cx="1955406" cy="22517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fld id="{B6788BB0-F305-4541-A5FD-FD36C697BE9B}" type="slidenum">
              <a:rPr lang="fr-FR" sz="1100" b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pPr lvl="0" algn="l"/>
              <a:t>‹#›</a:t>
            </a:fld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     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9CE770C0-57D2-5A4D-B104-697389D7E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684" y="6364791"/>
            <a:ext cx="1250462" cy="329113"/>
          </a:xfrm>
          <a:prstGeom prst="rect">
            <a:avLst/>
          </a:prstGeom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FDC7FD5F-0C3E-8146-BDF2-FE3DFE7B1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352" y="115515"/>
            <a:ext cx="4788490" cy="775561"/>
          </a:xfrm>
          <a:prstGeom prst="rect">
            <a:avLst/>
          </a:prstGeom>
          <a:noFill/>
        </p:spPr>
        <p:txBody>
          <a:bodyPr wrap="none" tIns="144000" bIns="144000">
            <a:spAutoFit/>
          </a:bodyPr>
          <a:lstStyle>
            <a:lvl1pPr>
              <a:defRPr sz="3500" b="0">
                <a:solidFill>
                  <a:srgbClr val="E3061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fr-FR" dirty="0"/>
              <a:t>CLICK AND ADD TITLE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16AF614-559B-B84C-961E-77C5F833D007}"/>
              </a:ext>
            </a:extLst>
          </p:cNvPr>
          <p:cNvSpPr/>
          <p:nvPr userDrawn="1"/>
        </p:nvSpPr>
        <p:spPr>
          <a:xfrm>
            <a:off x="518474" y="898001"/>
            <a:ext cx="1440000" cy="7296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247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191778F-F005-0F43-B9EA-DB149AF4CEA9}"/>
              </a:ext>
            </a:extLst>
          </p:cNvPr>
          <p:cNvSpPr txBox="1">
            <a:spLocks/>
          </p:cNvSpPr>
          <p:nvPr userDrawn="1"/>
        </p:nvSpPr>
        <p:spPr>
          <a:xfrm>
            <a:off x="10376096" y="6468727"/>
            <a:ext cx="1955406" cy="22517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fld id="{B6788BB0-F305-4541-A5FD-FD36C697BE9B}" type="slidenum">
              <a:rPr lang="fr-FR" sz="1100" b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pPr lvl="0" algn="l"/>
              <a:t>‹#›</a:t>
            </a:fld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    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0BE5142-52E5-5A42-9A52-A27383C10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684" y="6364791"/>
            <a:ext cx="1250462" cy="32911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7EE6AC0-D8EC-DC42-82D7-CEEC9E51D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352" y="115515"/>
            <a:ext cx="4788490" cy="775561"/>
          </a:xfrm>
          <a:prstGeom prst="rect">
            <a:avLst/>
          </a:prstGeom>
          <a:noFill/>
        </p:spPr>
        <p:txBody>
          <a:bodyPr wrap="none" tIns="144000" bIns="144000">
            <a:spAutoFit/>
          </a:bodyPr>
          <a:lstStyle>
            <a:lvl1pPr>
              <a:defRPr sz="3500" b="0">
                <a:solidFill>
                  <a:srgbClr val="E3061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fr-FR" dirty="0"/>
              <a:t>CLICK AND ADD TITLE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38064CB-D4A7-B34F-98A3-A524935CE6B7}"/>
              </a:ext>
            </a:extLst>
          </p:cNvPr>
          <p:cNvSpPr/>
          <p:nvPr userDrawn="1"/>
        </p:nvSpPr>
        <p:spPr>
          <a:xfrm>
            <a:off x="518474" y="898001"/>
            <a:ext cx="1440000" cy="7296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2572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6B2B49BE-21C3-9543-A647-13426EC7FD20}"/>
              </a:ext>
            </a:extLst>
          </p:cNvPr>
          <p:cNvSpPr txBox="1">
            <a:spLocks/>
          </p:cNvSpPr>
          <p:nvPr userDrawn="1"/>
        </p:nvSpPr>
        <p:spPr>
          <a:xfrm>
            <a:off x="10376096" y="6468727"/>
            <a:ext cx="1955406" cy="22517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fld id="{B6788BB0-F305-4541-A5FD-FD36C697BE9B}" type="slidenum">
              <a:rPr lang="fr-FR" sz="1100" b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pPr lvl="0" algn="l"/>
              <a:t>‹#›</a:t>
            </a:fld>
            <a:r>
              <a:rPr lang="fr-FR" sz="11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    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BCE9E5-45B8-7B40-9D95-9A626F862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684" y="6364791"/>
            <a:ext cx="1250462" cy="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178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42" y="358778"/>
            <a:ext cx="11310815" cy="619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0417" y="1308103"/>
            <a:ext cx="11193584" cy="50085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1369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C17B6ED1-8B08-4B79-B672-5AF1FFE66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CLICK AND ADD TITLE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D27FB1DB-8291-4465-BC32-E952AE135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Click and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45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0" r:id="rId2"/>
    <p:sldLayoutId id="2147483655" r:id="rId3"/>
    <p:sldLayoutId id="2147483673" r:id="rId4"/>
    <p:sldLayoutId id="2147483688" r:id="rId5"/>
    <p:sldLayoutId id="2147483691" r:id="rId6"/>
    <p:sldLayoutId id="2147483690" r:id="rId7"/>
    <p:sldLayoutId id="2147483696" r:id="rId8"/>
    <p:sldLayoutId id="2147483695" r:id="rId9"/>
    <p:sldLayoutId id="2147483698" r:id="rId10"/>
    <p:sldLayoutId id="2147483700" r:id="rId11"/>
    <p:sldLayoutId id="2147483701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E30613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pt_xi8iQqk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i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SbmTq4jOsu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youtu.be/aDLHthbwD_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8LLP0w4nbgU&amp;list=PL5VIARSnc4tyJAdtwAx6DJPwD-ShBw-ct&amp;index=1&amp;t=21s" TargetMode="Externa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18" Type="http://schemas.microsoft.com/office/2007/relationships/hdphoto" Target="../media/hdphoto4.wdp"/><Relationship Id="rId26" Type="http://schemas.openxmlformats.org/officeDocument/2006/relationships/image" Target="../media/image28.png"/><Relationship Id="rId3" Type="http://schemas.openxmlformats.org/officeDocument/2006/relationships/image" Target="../media/image10.jpeg"/><Relationship Id="rId21" Type="http://schemas.openxmlformats.org/officeDocument/2006/relationships/image" Target="../media/image23.png"/><Relationship Id="rId7" Type="http://schemas.openxmlformats.org/officeDocument/2006/relationships/image" Target="../media/image13.jpeg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20" Type="http://schemas.microsoft.com/office/2007/relationships/hdphoto" Target="../media/hdphoto5.wdp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24" Type="http://schemas.openxmlformats.org/officeDocument/2006/relationships/image" Target="../media/image26.png"/><Relationship Id="rId5" Type="http://schemas.openxmlformats.org/officeDocument/2006/relationships/image" Target="../media/image12.png"/><Relationship Id="rId15" Type="http://schemas.openxmlformats.org/officeDocument/2006/relationships/image" Target="../media/image19.jpeg"/><Relationship Id="rId23" Type="http://schemas.openxmlformats.org/officeDocument/2006/relationships/image" Target="../media/image25.jpe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Relationship Id="rId14" Type="http://schemas.openxmlformats.org/officeDocument/2006/relationships/image" Target="../media/image18.jpe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5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>
            <a:extLst>
              <a:ext uri="{FF2B5EF4-FFF2-40B4-BE49-F238E27FC236}">
                <a16:creationId xmlns:a16="http://schemas.microsoft.com/office/drawing/2014/main" id="{8B3771BC-BFFD-4F41-87B7-0CEE109EA52D}"/>
              </a:ext>
            </a:extLst>
          </p:cNvPr>
          <p:cNvSpPr/>
          <p:nvPr/>
        </p:nvSpPr>
        <p:spPr>
          <a:xfrm>
            <a:off x="2424212" y="5078769"/>
            <a:ext cx="2880000" cy="509688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tlCol="0" anchor="ctr">
            <a:noAutofit/>
          </a:bodyPr>
          <a:lstStyle/>
          <a:p>
            <a:pPr algn="ctr" defTabSz="914340">
              <a:buClr>
                <a:srgbClr val="FF0000"/>
              </a:buClr>
              <a:buSzPct val="80000"/>
              <a:defRPr/>
            </a:pPr>
            <a:r>
              <a:rPr lang="en-US" sz="2000" b="1" kern="0" dirty="0">
                <a:solidFill>
                  <a:srgbClr val="FEA9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€ 399 M</a:t>
            </a:r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20390B68-2339-1C4E-9670-94838FDC5A76}"/>
              </a:ext>
            </a:extLst>
          </p:cNvPr>
          <p:cNvSpPr txBox="1">
            <a:spLocks/>
          </p:cNvSpPr>
          <p:nvPr/>
        </p:nvSpPr>
        <p:spPr>
          <a:xfrm>
            <a:off x="2394519" y="3470111"/>
            <a:ext cx="2946400" cy="1613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938" indent="-134938" defTabSz="720000">
              <a:lnSpc>
                <a:spcPct val="100000"/>
              </a:lnSpc>
              <a:spcBef>
                <a:spcPts val="0"/>
              </a:spcBef>
              <a:buClr>
                <a:srgbClr val="FEA900"/>
              </a:buClr>
              <a:buSzPct val="80000"/>
              <a:buFont typeface="Font di sistema regolare"/>
              <a:buChar char="■"/>
              <a:defRPr/>
            </a:pPr>
            <a:r>
              <a:rPr lang="en-US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Stabilizer bars, heavy stab bars &amp; stab linkers</a:t>
            </a:r>
          </a:p>
          <a:p>
            <a:pPr marL="134938" indent="-134938" defTabSz="720000">
              <a:lnSpc>
                <a:spcPct val="100000"/>
              </a:lnSpc>
              <a:spcBef>
                <a:spcPts val="0"/>
              </a:spcBef>
              <a:buClr>
                <a:srgbClr val="FEA900"/>
              </a:buClr>
              <a:buSzPct val="80000"/>
              <a:buFont typeface="Font di sistema regolare"/>
              <a:buChar char="■"/>
              <a:defRPr/>
            </a:pPr>
            <a:r>
              <a:rPr lang="en-US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Coil springs</a:t>
            </a:r>
          </a:p>
          <a:p>
            <a:pPr marL="134938" indent="-134938" defTabSz="720000">
              <a:lnSpc>
                <a:spcPct val="100000"/>
              </a:lnSpc>
              <a:spcBef>
                <a:spcPts val="0"/>
              </a:spcBef>
              <a:buClr>
                <a:srgbClr val="FEA900"/>
              </a:buClr>
              <a:buSzPct val="80000"/>
              <a:buFont typeface="Font di sistema regolare"/>
              <a:buChar char="■"/>
              <a:defRPr/>
            </a:pPr>
            <a:r>
              <a:rPr lang="en-US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Torsion bars</a:t>
            </a:r>
          </a:p>
          <a:p>
            <a:pPr marL="134938" indent="-134938" defTabSz="720000">
              <a:lnSpc>
                <a:spcPct val="100000"/>
              </a:lnSpc>
              <a:spcBef>
                <a:spcPts val="0"/>
              </a:spcBef>
              <a:buClr>
                <a:srgbClr val="FEA900"/>
              </a:buClr>
              <a:buSzPct val="80000"/>
              <a:buFont typeface="Font di sistema regolare"/>
              <a:buChar char="■"/>
              <a:defRPr/>
            </a:pPr>
            <a:r>
              <a:rPr lang="en-US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Leaf springs</a:t>
            </a:r>
          </a:p>
          <a:p>
            <a:pPr marL="134938" indent="-134938" defTabSz="720000">
              <a:lnSpc>
                <a:spcPct val="100000"/>
              </a:lnSpc>
              <a:spcBef>
                <a:spcPts val="0"/>
              </a:spcBef>
              <a:buClr>
                <a:srgbClr val="FEA900"/>
              </a:buClr>
              <a:buSzPct val="80000"/>
              <a:buFont typeface="Font di sistema regolare"/>
              <a:buChar char="■"/>
              <a:defRPr/>
            </a:pPr>
            <a:r>
              <a:rPr lang="en-US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Precision springs</a:t>
            </a:r>
          </a:p>
        </p:txBody>
      </p:sp>
      <p:sp>
        <p:nvSpPr>
          <p:cNvPr id="9" name="Oval 162">
            <a:extLst>
              <a:ext uri="{FF2B5EF4-FFF2-40B4-BE49-F238E27FC236}">
                <a16:creationId xmlns:a16="http://schemas.microsoft.com/office/drawing/2014/main" id="{4E16DA4A-CA30-1744-9162-274FA51991D9}"/>
              </a:ext>
            </a:extLst>
          </p:cNvPr>
          <p:cNvSpPr/>
          <p:nvPr/>
        </p:nvSpPr>
        <p:spPr>
          <a:xfrm>
            <a:off x="527296" y="3557698"/>
            <a:ext cx="1713382" cy="1553206"/>
          </a:xfrm>
          <a:prstGeom prst="rect">
            <a:avLst/>
          </a:prstGeom>
          <a:solidFill>
            <a:srgbClr val="E6E6E6"/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  <a:ea typeface="Century Gothic" charset="0"/>
                <a:cs typeface="Arial Narrow" pitchFamily="34" charset="0"/>
              </a:rPr>
              <a:t>ПРОДУКТЫ</a:t>
            </a:r>
            <a:endParaRPr lang="en-AU" sz="1600" dirty="0">
              <a:solidFill>
                <a:srgbClr val="FF0000"/>
              </a:solidFill>
              <a:latin typeface="Century Gothic" panose="020B0502020202020204" pitchFamily="34" charset="0"/>
              <a:ea typeface="Century Gothic" charset="0"/>
              <a:cs typeface="Arial Narrow" pitchFamily="34" charset="0"/>
            </a:endParaRPr>
          </a:p>
        </p:txBody>
      </p:sp>
      <p:sp>
        <p:nvSpPr>
          <p:cNvPr id="11" name="Teardrop 45">
            <a:extLst>
              <a:ext uri="{FF2B5EF4-FFF2-40B4-BE49-F238E27FC236}">
                <a16:creationId xmlns:a16="http://schemas.microsoft.com/office/drawing/2014/main" id="{FE41FFF5-8E5A-2345-A8BF-48F280C0CDA2}"/>
              </a:ext>
            </a:extLst>
          </p:cNvPr>
          <p:cNvSpPr/>
          <p:nvPr/>
        </p:nvSpPr>
        <p:spPr>
          <a:xfrm rot="5400000" flipH="1">
            <a:off x="3677944" y="5531406"/>
            <a:ext cx="419209" cy="419749"/>
          </a:xfrm>
          <a:prstGeom prst="teardrop">
            <a:avLst/>
          </a:prstGeom>
          <a:solidFill>
            <a:srgbClr val="FEA9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lIns="0" tIns="0" rIns="0" bIns="0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AU" sz="1200" b="1" dirty="0">
                <a:solidFill>
                  <a:srgbClr val="FFFFFF"/>
                </a:solidFill>
                <a:latin typeface="Arial"/>
              </a:rPr>
              <a:t>33%</a:t>
            </a:r>
            <a:endParaRPr lang="de-DE" sz="1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itre 3">
            <a:extLst>
              <a:ext uri="{FF2B5EF4-FFF2-40B4-BE49-F238E27FC236}">
                <a16:creationId xmlns:a16="http://schemas.microsoft.com/office/drawing/2014/main" id="{71BBBC80-8A6B-9540-B5F0-81567726FDA1}"/>
              </a:ext>
            </a:extLst>
          </p:cNvPr>
          <p:cNvSpPr txBox="1">
            <a:spLocks/>
          </p:cNvSpPr>
          <p:nvPr/>
        </p:nvSpPr>
        <p:spPr>
          <a:xfrm>
            <a:off x="2424213" y="1329285"/>
            <a:ext cx="2880001" cy="512412"/>
          </a:xfrm>
          <a:prstGeom prst="rect">
            <a:avLst/>
          </a:prstGeom>
          <a:solidFill>
            <a:srgbClr val="FEA900"/>
          </a:solidFill>
        </p:spPr>
        <p:txBody>
          <a:bodyPr vert="horz" wrap="square" lIns="91440" tIns="144000" rIns="91440" bIns="14400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>
              <a:spcBef>
                <a:spcPts val="369"/>
              </a:spcBef>
              <a:buClr>
                <a:srgbClr val="000000"/>
              </a:buClr>
              <a:buSzPct val="100000"/>
            </a:pPr>
            <a:r>
              <a:rPr lang="ru-RU" sz="1600" dirty="0">
                <a:latin typeface="Century Gothic" panose="020B0502020202020204" pitchFamily="34" charset="0"/>
                <a:cs typeface="Calibri" panose="020F0502020204030204" pitchFamily="34" charset="0"/>
              </a:rPr>
              <a:t>ПОДВЕСКА</a:t>
            </a:r>
            <a:endParaRPr lang="fr-FR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0D33C4D6-13D9-3740-B527-05CFA2D4744D}"/>
              </a:ext>
            </a:extLst>
          </p:cNvPr>
          <p:cNvSpPr txBox="1">
            <a:spLocks/>
          </p:cNvSpPr>
          <p:nvPr/>
        </p:nvSpPr>
        <p:spPr>
          <a:xfrm>
            <a:off x="5445754" y="1329285"/>
            <a:ext cx="2880001" cy="512412"/>
          </a:xfrm>
          <a:prstGeom prst="rect">
            <a:avLst/>
          </a:prstGeom>
          <a:solidFill>
            <a:srgbClr val="0077E2"/>
          </a:solidFill>
        </p:spPr>
        <p:txBody>
          <a:bodyPr vert="horz" wrap="square" lIns="91440" tIns="144000" rIns="91440" bIns="14400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>
              <a:spcBef>
                <a:spcPts val="369"/>
              </a:spcBef>
              <a:buClr>
                <a:srgbClr val="000000"/>
              </a:buClr>
              <a:buSzPct val="100000"/>
            </a:pPr>
            <a:r>
              <a:rPr lang="ru-RU" sz="1600" dirty="0">
                <a:latin typeface="Century Gothic" panose="020B0502020202020204" pitchFamily="34" charset="0"/>
                <a:cs typeface="Calibri" panose="020F0502020204030204" pitchFamily="34" charset="0"/>
              </a:rPr>
              <a:t>ФИЛЬТРАЦИЯ</a:t>
            </a:r>
            <a:endParaRPr lang="fr-FR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BDD9E8F3-7D81-6A45-A9C6-223D5726CCAF}"/>
              </a:ext>
            </a:extLst>
          </p:cNvPr>
          <p:cNvSpPr txBox="1">
            <a:spLocks/>
          </p:cNvSpPr>
          <p:nvPr/>
        </p:nvSpPr>
        <p:spPr>
          <a:xfrm>
            <a:off x="8457016" y="1329285"/>
            <a:ext cx="2880001" cy="512412"/>
          </a:xfrm>
          <a:prstGeom prst="rect">
            <a:avLst/>
          </a:prstGeom>
          <a:solidFill>
            <a:srgbClr val="7DC336"/>
          </a:solidFill>
        </p:spPr>
        <p:txBody>
          <a:bodyPr vert="horz" wrap="square" lIns="91440" tIns="144000" rIns="91440" bIns="14400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>
              <a:spcBef>
                <a:spcPts val="369"/>
              </a:spcBef>
              <a:buClr>
                <a:srgbClr val="000000"/>
              </a:buClr>
              <a:buSzPct val="100000"/>
            </a:pPr>
            <a:r>
              <a:rPr lang="ru-RU" sz="1600" dirty="0">
                <a:latin typeface="Century Gothic" panose="020B0502020202020204" pitchFamily="34" charset="0"/>
                <a:cs typeface="Calibri" panose="020F0502020204030204" pitchFamily="34" charset="0"/>
              </a:rPr>
              <a:t>ВОЗДУХ И ОХЛАЖДЕНИЕ</a:t>
            </a:r>
            <a:endParaRPr lang="fr-FR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46">
            <a:extLst>
              <a:ext uri="{FF2B5EF4-FFF2-40B4-BE49-F238E27FC236}">
                <a16:creationId xmlns:a16="http://schemas.microsoft.com/office/drawing/2014/main" id="{E38461D5-0DBB-FF40-A70B-F266E3A74E68}"/>
              </a:ext>
            </a:extLst>
          </p:cNvPr>
          <p:cNvSpPr/>
          <p:nvPr/>
        </p:nvSpPr>
        <p:spPr>
          <a:xfrm>
            <a:off x="5449911" y="5087728"/>
            <a:ext cx="2880000" cy="509688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tlCol="0" anchor="ctr">
            <a:noAutofit/>
          </a:bodyPr>
          <a:lstStyle/>
          <a:p>
            <a:pPr algn="ctr" defTabSz="914340">
              <a:buClr>
                <a:srgbClr val="FF0000"/>
              </a:buClr>
              <a:buSzPct val="80000"/>
              <a:defRPr/>
            </a:pPr>
            <a:r>
              <a:rPr lang="en-US" sz="2000" b="1" kern="0" dirty="0">
                <a:solidFill>
                  <a:srgbClr val="0077E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€ 434 M</a:t>
            </a:r>
          </a:p>
        </p:txBody>
      </p:sp>
      <p:sp>
        <p:nvSpPr>
          <p:cNvPr id="18" name="Teardrop 45">
            <a:extLst>
              <a:ext uri="{FF2B5EF4-FFF2-40B4-BE49-F238E27FC236}">
                <a16:creationId xmlns:a16="http://schemas.microsoft.com/office/drawing/2014/main" id="{E3DC5498-ABEB-6249-9F2A-44C9777622B7}"/>
              </a:ext>
            </a:extLst>
          </p:cNvPr>
          <p:cNvSpPr/>
          <p:nvPr/>
        </p:nvSpPr>
        <p:spPr>
          <a:xfrm rot="5400000" flipH="1">
            <a:off x="6703643" y="5540365"/>
            <a:ext cx="419209" cy="419749"/>
          </a:xfrm>
          <a:prstGeom prst="teardrop">
            <a:avLst/>
          </a:prstGeom>
          <a:solidFill>
            <a:srgbClr val="0077E2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lIns="0" tIns="0" rIns="0" bIns="0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AU" sz="1200" b="1">
                <a:solidFill>
                  <a:srgbClr val="FFFFFF"/>
                </a:solidFill>
                <a:latin typeface="Arial"/>
              </a:rPr>
              <a:t>36%</a:t>
            </a:r>
            <a:endParaRPr lang="de-DE" sz="12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0FAAE481-9589-5548-8664-A49F001D53D6}"/>
              </a:ext>
            </a:extLst>
          </p:cNvPr>
          <p:cNvSpPr/>
          <p:nvPr/>
        </p:nvSpPr>
        <p:spPr>
          <a:xfrm>
            <a:off x="8325755" y="5099430"/>
            <a:ext cx="2880000" cy="509688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tlCol="0" anchor="ctr">
            <a:noAutofit/>
          </a:bodyPr>
          <a:lstStyle/>
          <a:p>
            <a:pPr algn="ctr" defTabSz="914340">
              <a:buClr>
                <a:srgbClr val="FF0000"/>
              </a:buClr>
              <a:buSzPct val="80000"/>
              <a:defRPr/>
            </a:pPr>
            <a:r>
              <a:rPr lang="en-US" sz="2000" b="1" kern="0" dirty="0">
                <a:solidFill>
                  <a:srgbClr val="7DC33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€ 372 M</a:t>
            </a:r>
          </a:p>
        </p:txBody>
      </p:sp>
      <p:sp>
        <p:nvSpPr>
          <p:cNvPr id="20" name="Teardrop 45">
            <a:extLst>
              <a:ext uri="{FF2B5EF4-FFF2-40B4-BE49-F238E27FC236}">
                <a16:creationId xmlns:a16="http://schemas.microsoft.com/office/drawing/2014/main" id="{1A209A4D-E88C-C549-8EBF-C11180362284}"/>
              </a:ext>
            </a:extLst>
          </p:cNvPr>
          <p:cNvSpPr/>
          <p:nvPr/>
        </p:nvSpPr>
        <p:spPr>
          <a:xfrm rot="5400000" flipH="1">
            <a:off x="9579487" y="5552067"/>
            <a:ext cx="419209" cy="419749"/>
          </a:xfrm>
          <a:prstGeom prst="teardrop">
            <a:avLst/>
          </a:prstGeom>
          <a:solidFill>
            <a:srgbClr val="7DC336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lIns="0" tIns="0" rIns="0" bIns="0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AU" sz="1200" b="1" dirty="0">
                <a:solidFill>
                  <a:srgbClr val="FFFFFF"/>
                </a:solidFill>
                <a:latin typeface="Arial"/>
              </a:rPr>
              <a:t>29%</a:t>
            </a:r>
            <a:endParaRPr lang="de-DE" sz="1200" b="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1" name="Connecteur droit 50">
            <a:extLst>
              <a:ext uri="{FF2B5EF4-FFF2-40B4-BE49-F238E27FC236}">
                <a16:creationId xmlns:a16="http://schemas.microsoft.com/office/drawing/2014/main" id="{6D5C56A6-D442-E447-A2A7-F7B2A0777E90}"/>
              </a:ext>
            </a:extLst>
          </p:cNvPr>
          <p:cNvCxnSpPr>
            <a:cxnSpLocks/>
          </p:cNvCxnSpPr>
          <p:nvPr/>
        </p:nvCxnSpPr>
        <p:spPr>
          <a:xfrm>
            <a:off x="5369934" y="1301586"/>
            <a:ext cx="0" cy="4778385"/>
          </a:xfrm>
          <a:prstGeom prst="line">
            <a:avLst/>
          </a:prstGeom>
          <a:ln>
            <a:solidFill>
              <a:srgbClr val="7F7F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51">
            <a:extLst>
              <a:ext uri="{FF2B5EF4-FFF2-40B4-BE49-F238E27FC236}">
                <a16:creationId xmlns:a16="http://schemas.microsoft.com/office/drawing/2014/main" id="{3ED0186A-6A8F-894F-8B4D-21B7194C5B1B}"/>
              </a:ext>
            </a:extLst>
          </p:cNvPr>
          <p:cNvCxnSpPr>
            <a:cxnSpLocks/>
          </p:cNvCxnSpPr>
          <p:nvPr/>
        </p:nvCxnSpPr>
        <p:spPr>
          <a:xfrm>
            <a:off x="8388973" y="1301586"/>
            <a:ext cx="0" cy="479904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52">
            <a:extLst>
              <a:ext uri="{FF2B5EF4-FFF2-40B4-BE49-F238E27FC236}">
                <a16:creationId xmlns:a16="http://schemas.microsoft.com/office/drawing/2014/main" id="{006F9E1D-A48C-3C4A-8749-D4F03D9AC635}"/>
              </a:ext>
            </a:extLst>
          </p:cNvPr>
          <p:cNvCxnSpPr/>
          <p:nvPr/>
        </p:nvCxnSpPr>
        <p:spPr>
          <a:xfrm flipH="1">
            <a:off x="527296" y="5163438"/>
            <a:ext cx="477691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53">
            <a:extLst>
              <a:ext uri="{FF2B5EF4-FFF2-40B4-BE49-F238E27FC236}">
                <a16:creationId xmlns:a16="http://schemas.microsoft.com/office/drawing/2014/main" id="{1D402E82-602E-9D43-BFC5-0DA10CDA67ED}"/>
              </a:ext>
            </a:extLst>
          </p:cNvPr>
          <p:cNvCxnSpPr/>
          <p:nvPr/>
        </p:nvCxnSpPr>
        <p:spPr>
          <a:xfrm flipH="1">
            <a:off x="5445754" y="5163438"/>
            <a:ext cx="288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54">
            <a:extLst>
              <a:ext uri="{FF2B5EF4-FFF2-40B4-BE49-F238E27FC236}">
                <a16:creationId xmlns:a16="http://schemas.microsoft.com/office/drawing/2014/main" id="{1087CC4B-39C0-6D49-A0CA-C66F7E264A49}"/>
              </a:ext>
            </a:extLst>
          </p:cNvPr>
          <p:cNvCxnSpPr/>
          <p:nvPr/>
        </p:nvCxnSpPr>
        <p:spPr>
          <a:xfrm flipH="1">
            <a:off x="8457016" y="5163438"/>
            <a:ext cx="288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7">
            <a:extLst>
              <a:ext uri="{FF2B5EF4-FFF2-40B4-BE49-F238E27FC236}">
                <a16:creationId xmlns:a16="http://schemas.microsoft.com/office/drawing/2014/main" id="{60CA14E2-14A2-DB40-A03A-3DA864215A4D}"/>
              </a:ext>
            </a:extLst>
          </p:cNvPr>
          <p:cNvCxnSpPr/>
          <p:nvPr/>
        </p:nvCxnSpPr>
        <p:spPr>
          <a:xfrm flipH="1">
            <a:off x="540687" y="6065852"/>
            <a:ext cx="4776918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9">
            <a:extLst>
              <a:ext uri="{FF2B5EF4-FFF2-40B4-BE49-F238E27FC236}">
                <a16:creationId xmlns:a16="http://schemas.microsoft.com/office/drawing/2014/main" id="{FE689431-52D7-1241-A2E4-1FEE13552CC8}"/>
              </a:ext>
            </a:extLst>
          </p:cNvPr>
          <p:cNvCxnSpPr/>
          <p:nvPr/>
        </p:nvCxnSpPr>
        <p:spPr>
          <a:xfrm flipH="1">
            <a:off x="5459145" y="6065852"/>
            <a:ext cx="28800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32">
            <a:extLst>
              <a:ext uri="{FF2B5EF4-FFF2-40B4-BE49-F238E27FC236}">
                <a16:creationId xmlns:a16="http://schemas.microsoft.com/office/drawing/2014/main" id="{9CBFD0A5-1FF2-6B43-A886-79F839CDC86D}"/>
              </a:ext>
            </a:extLst>
          </p:cNvPr>
          <p:cNvCxnSpPr/>
          <p:nvPr/>
        </p:nvCxnSpPr>
        <p:spPr>
          <a:xfrm flipH="1">
            <a:off x="8470407" y="6065852"/>
            <a:ext cx="28800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0">
            <a:extLst>
              <a:ext uri="{FF2B5EF4-FFF2-40B4-BE49-F238E27FC236}">
                <a16:creationId xmlns:a16="http://schemas.microsoft.com/office/drawing/2014/main" id="{4E977CC6-2CF6-7B4C-8383-99B644DA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2814" y="1945634"/>
            <a:ext cx="2881268" cy="141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27">
            <a:extLst>
              <a:ext uri="{FF2B5EF4-FFF2-40B4-BE49-F238E27FC236}">
                <a16:creationId xmlns:a16="http://schemas.microsoft.com/office/drawing/2014/main" id="{3633D8F6-56BB-B645-BA71-472B4C2C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0678" y="1944421"/>
            <a:ext cx="2891797" cy="141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562B5B8-498D-D848-9911-DCEEB5F8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098" y="1946214"/>
            <a:ext cx="2899799" cy="142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32CAF096-257E-6C42-A605-8FDC2E8B78C1}"/>
              </a:ext>
            </a:extLst>
          </p:cNvPr>
          <p:cNvSpPr/>
          <p:nvPr/>
        </p:nvSpPr>
        <p:spPr>
          <a:xfrm>
            <a:off x="5400010" y="3462403"/>
            <a:ext cx="2966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938" indent="-134938" defTabSz="720000">
              <a:buClr>
                <a:srgbClr val="0077E2"/>
              </a:buClr>
              <a:buSzPct val="80000"/>
              <a:buFont typeface="Font di sistema regolare"/>
              <a:buChar char="■"/>
              <a:defRPr/>
            </a:pPr>
            <a:r>
              <a:rPr lang="ru-RU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Масляные </a:t>
            </a:r>
          </a:p>
          <a:p>
            <a:pPr marL="134938" indent="-134938" defTabSz="720000">
              <a:buClr>
                <a:srgbClr val="0077E2"/>
              </a:buClr>
              <a:buSzPct val="80000"/>
              <a:buFont typeface="Font di sistema regolare"/>
              <a:buChar char="■"/>
              <a:defRPr/>
            </a:pPr>
            <a:r>
              <a:rPr lang="ru-RU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Дизельные</a:t>
            </a:r>
          </a:p>
          <a:p>
            <a:pPr marL="134938" indent="-134938" defTabSz="720000">
              <a:buClr>
                <a:srgbClr val="0077E2"/>
              </a:buClr>
              <a:buSzPct val="80000"/>
              <a:buFont typeface="Font di sistema regolare"/>
              <a:buChar char="■"/>
              <a:defRPr/>
            </a:pPr>
            <a:r>
              <a:rPr lang="ru-RU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Воздушные</a:t>
            </a:r>
          </a:p>
          <a:p>
            <a:pPr marL="134938" indent="-134938" defTabSz="720000">
              <a:buClr>
                <a:srgbClr val="0077E2"/>
              </a:buClr>
              <a:buSzPct val="80000"/>
              <a:buFont typeface="Font di sistema regolare"/>
              <a:buChar char="■"/>
              <a:defRPr/>
            </a:pPr>
            <a:r>
              <a:rPr lang="ru-RU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Салонные</a:t>
            </a:r>
          </a:p>
          <a:p>
            <a:pPr marL="134938" indent="-134938" defTabSz="720000">
              <a:buClr>
                <a:srgbClr val="0077E2"/>
              </a:buClr>
              <a:buSzPct val="80000"/>
              <a:buFont typeface="Font di sistema regolare"/>
              <a:buChar char="■"/>
              <a:defRPr/>
            </a:pPr>
            <a:r>
              <a:rPr lang="ru-RU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Трансмиссионные</a:t>
            </a:r>
          </a:p>
          <a:p>
            <a:pPr marL="134938" indent="-134938" defTabSz="720000">
              <a:buClr>
                <a:srgbClr val="0077E2"/>
              </a:buClr>
              <a:buSzPct val="80000"/>
              <a:buFont typeface="Font di sistema regolare"/>
              <a:buChar char="■"/>
              <a:defRPr/>
            </a:pPr>
            <a:r>
              <a:rPr lang="ru-RU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Модули</a:t>
            </a:r>
            <a:endParaRPr lang="en-US" sz="16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4F36EE13-6F78-E848-A8CD-231C22E0BF9C}"/>
              </a:ext>
            </a:extLst>
          </p:cNvPr>
          <p:cNvSpPr/>
          <p:nvPr/>
        </p:nvSpPr>
        <p:spPr>
          <a:xfrm>
            <a:off x="8467942" y="3476724"/>
            <a:ext cx="28786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938" indent="-134938" defTabSz="720000">
              <a:buClr>
                <a:srgbClr val="7DC336"/>
              </a:buClr>
              <a:buSzPct val="80000"/>
              <a:buFont typeface="Font di sistema regolare"/>
              <a:buChar char="■"/>
              <a:defRPr/>
            </a:pPr>
            <a:r>
              <a:rPr lang="ru-RU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Коллекторы</a:t>
            </a:r>
          </a:p>
          <a:p>
            <a:pPr marL="134938" indent="-134938" defTabSz="720000">
              <a:buClr>
                <a:srgbClr val="7DC336"/>
              </a:buClr>
              <a:buSzPct val="80000"/>
              <a:buFont typeface="Font di sistema regolare"/>
              <a:buChar char="■"/>
              <a:defRPr/>
            </a:pPr>
            <a:r>
              <a:rPr lang="ru-RU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Воздуховоды</a:t>
            </a:r>
          </a:p>
          <a:p>
            <a:pPr marL="134938" indent="-134938" defTabSz="720000">
              <a:buClr>
                <a:srgbClr val="7DC336"/>
              </a:buClr>
              <a:buSzPct val="80000"/>
              <a:buFont typeface="Font di sistema regolare"/>
              <a:buChar char="■"/>
              <a:defRPr/>
            </a:pPr>
            <a:r>
              <a:rPr lang="ru-RU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Охлаждение (водяные насосы, корпус для отвода воды, водоводы)</a:t>
            </a:r>
            <a:endParaRPr lang="en-US" sz="16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Oval 162">
            <a:extLst>
              <a:ext uri="{FF2B5EF4-FFF2-40B4-BE49-F238E27FC236}">
                <a16:creationId xmlns:a16="http://schemas.microsoft.com/office/drawing/2014/main" id="{0EB3E4BC-7ED1-B84B-9E80-959CE61B583F}"/>
              </a:ext>
            </a:extLst>
          </p:cNvPr>
          <p:cNvSpPr/>
          <p:nvPr/>
        </p:nvSpPr>
        <p:spPr>
          <a:xfrm>
            <a:off x="527296" y="5236381"/>
            <a:ext cx="1713382" cy="745675"/>
          </a:xfrm>
          <a:prstGeom prst="rect">
            <a:avLst/>
          </a:prstGeom>
          <a:solidFill>
            <a:srgbClr val="E6E6E6"/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2020 </a:t>
            </a: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оборот</a:t>
            </a:r>
            <a:endParaRPr lang="en-US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€ </a:t>
            </a:r>
            <a:r>
              <a:rPr lang="fi-FI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1,203 </a:t>
            </a:r>
            <a:r>
              <a:rPr lang="en-GB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A822FB1-73FB-8B44-AF22-00F7C2D9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115515"/>
            <a:ext cx="3389069" cy="775561"/>
          </a:xfrm>
        </p:spPr>
        <p:txBody>
          <a:bodyPr/>
          <a:lstStyle/>
          <a:p>
            <a:r>
              <a:rPr lang="it-IT" b="1" dirty="0"/>
              <a:t>BUSINESS</a:t>
            </a:r>
            <a:r>
              <a:rPr lang="it-IT" dirty="0"/>
              <a:t> UNITS</a:t>
            </a:r>
          </a:p>
        </p:txBody>
      </p:sp>
    </p:spTree>
    <p:extLst>
      <p:ext uri="{BB962C8B-B14F-4D97-AF65-F5344CB8AC3E}">
        <p14:creationId xmlns:p14="http://schemas.microsoft.com/office/powerpoint/2010/main" val="103210111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C23036F9-05A2-8346-9BE3-CA1CD181EC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646" y="1356663"/>
            <a:ext cx="11302397" cy="389582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09D6B19-3237-F942-B151-2CCD5C7C5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83" y="115515"/>
            <a:ext cx="8487901" cy="775561"/>
          </a:xfrm>
        </p:spPr>
        <p:txBody>
          <a:bodyPr/>
          <a:lstStyle/>
          <a:p>
            <a:r>
              <a:rPr lang="ru-RU" b="1" spc="-5" dirty="0"/>
              <a:t>ПОЛНЫЙ АССОРТИМЕНТ ПРОДУКЦИИ</a:t>
            </a:r>
            <a:endParaRPr lang="en-US" dirty="0"/>
          </a:p>
        </p:txBody>
      </p:sp>
      <p:sp>
        <p:nvSpPr>
          <p:cNvPr id="39" name="object 21">
            <a:extLst>
              <a:ext uri="{FF2B5EF4-FFF2-40B4-BE49-F238E27FC236}">
                <a16:creationId xmlns:a16="http://schemas.microsoft.com/office/drawing/2014/main" id="{989F602A-9668-754A-8748-ED2AB9342F38}"/>
              </a:ext>
            </a:extLst>
          </p:cNvPr>
          <p:cNvSpPr/>
          <p:nvPr/>
        </p:nvSpPr>
        <p:spPr>
          <a:xfrm>
            <a:off x="2462779" y="1462796"/>
            <a:ext cx="93915" cy="3536455"/>
          </a:xfrm>
          <a:custGeom>
            <a:avLst/>
            <a:gdLst/>
            <a:ahLst/>
            <a:cxnLst/>
            <a:rect l="l" t="t" r="r" b="b"/>
            <a:pathLst>
              <a:path h="2493010">
                <a:moveTo>
                  <a:pt x="0" y="0"/>
                </a:moveTo>
                <a:lnTo>
                  <a:pt x="0" y="2492997"/>
                </a:lnTo>
              </a:path>
            </a:pathLst>
          </a:custGeom>
          <a:ln w="190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1">
            <a:extLst>
              <a:ext uri="{FF2B5EF4-FFF2-40B4-BE49-F238E27FC236}">
                <a16:creationId xmlns:a16="http://schemas.microsoft.com/office/drawing/2014/main" id="{4785C669-A5CC-4049-9E8B-F16FDE65C04F}"/>
              </a:ext>
            </a:extLst>
          </p:cNvPr>
          <p:cNvSpPr/>
          <p:nvPr/>
        </p:nvSpPr>
        <p:spPr>
          <a:xfrm>
            <a:off x="4784333" y="1462795"/>
            <a:ext cx="93915" cy="3536455"/>
          </a:xfrm>
          <a:custGeom>
            <a:avLst/>
            <a:gdLst/>
            <a:ahLst/>
            <a:cxnLst/>
            <a:rect l="l" t="t" r="r" b="b"/>
            <a:pathLst>
              <a:path h="2493010">
                <a:moveTo>
                  <a:pt x="0" y="0"/>
                </a:moveTo>
                <a:lnTo>
                  <a:pt x="0" y="2492997"/>
                </a:lnTo>
              </a:path>
            </a:pathLst>
          </a:custGeom>
          <a:ln w="190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21">
            <a:extLst>
              <a:ext uri="{FF2B5EF4-FFF2-40B4-BE49-F238E27FC236}">
                <a16:creationId xmlns:a16="http://schemas.microsoft.com/office/drawing/2014/main" id="{63EE0B45-0500-334B-A461-47180048B662}"/>
              </a:ext>
            </a:extLst>
          </p:cNvPr>
          <p:cNvSpPr/>
          <p:nvPr/>
        </p:nvSpPr>
        <p:spPr>
          <a:xfrm>
            <a:off x="7104154" y="1484313"/>
            <a:ext cx="93915" cy="3536455"/>
          </a:xfrm>
          <a:custGeom>
            <a:avLst/>
            <a:gdLst/>
            <a:ahLst/>
            <a:cxnLst/>
            <a:rect l="l" t="t" r="r" b="b"/>
            <a:pathLst>
              <a:path h="2493010">
                <a:moveTo>
                  <a:pt x="0" y="0"/>
                </a:moveTo>
                <a:lnTo>
                  <a:pt x="0" y="2492997"/>
                </a:lnTo>
              </a:path>
            </a:pathLst>
          </a:custGeom>
          <a:ln w="190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1">
            <a:extLst>
              <a:ext uri="{FF2B5EF4-FFF2-40B4-BE49-F238E27FC236}">
                <a16:creationId xmlns:a16="http://schemas.microsoft.com/office/drawing/2014/main" id="{F571C93D-1B91-F841-84F5-34079D11C1D7}"/>
              </a:ext>
            </a:extLst>
          </p:cNvPr>
          <p:cNvSpPr/>
          <p:nvPr/>
        </p:nvSpPr>
        <p:spPr>
          <a:xfrm>
            <a:off x="9427526" y="1462795"/>
            <a:ext cx="93915" cy="3536455"/>
          </a:xfrm>
          <a:custGeom>
            <a:avLst/>
            <a:gdLst/>
            <a:ahLst/>
            <a:cxnLst/>
            <a:rect l="l" t="t" r="r" b="b"/>
            <a:pathLst>
              <a:path h="2493010">
                <a:moveTo>
                  <a:pt x="0" y="0"/>
                </a:moveTo>
                <a:lnTo>
                  <a:pt x="0" y="2492997"/>
                </a:lnTo>
              </a:path>
            </a:pathLst>
          </a:custGeom>
          <a:ln w="190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21">
            <a:extLst>
              <a:ext uri="{FF2B5EF4-FFF2-40B4-BE49-F238E27FC236}">
                <a16:creationId xmlns:a16="http://schemas.microsoft.com/office/drawing/2014/main" id="{9DA156FA-4391-6044-A9E4-CA529A706D9B}"/>
              </a:ext>
            </a:extLst>
          </p:cNvPr>
          <p:cNvSpPr/>
          <p:nvPr/>
        </p:nvSpPr>
        <p:spPr>
          <a:xfrm rot="16200000">
            <a:off x="6076833" y="-505022"/>
            <a:ext cx="180000" cy="11032501"/>
          </a:xfrm>
          <a:custGeom>
            <a:avLst/>
            <a:gdLst/>
            <a:ahLst/>
            <a:cxnLst/>
            <a:rect l="l" t="t" r="r" b="b"/>
            <a:pathLst>
              <a:path h="2493010">
                <a:moveTo>
                  <a:pt x="0" y="0"/>
                </a:moveTo>
                <a:lnTo>
                  <a:pt x="0" y="2492997"/>
                </a:lnTo>
              </a:path>
            </a:pathLst>
          </a:custGeom>
          <a:ln w="381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D9EEE40-216D-FB4E-AA9B-7B524289A5F5}"/>
              </a:ext>
            </a:extLst>
          </p:cNvPr>
          <p:cNvGrpSpPr/>
          <p:nvPr/>
        </p:nvGrpSpPr>
        <p:grpSpPr>
          <a:xfrm>
            <a:off x="636677" y="2156500"/>
            <a:ext cx="1775784" cy="608228"/>
            <a:chOff x="545681" y="2156500"/>
            <a:chExt cx="1775784" cy="608228"/>
          </a:xfrm>
        </p:grpSpPr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9A99F306-B66B-6D44-8275-8D3019FF11CC}"/>
                </a:ext>
              </a:extLst>
            </p:cNvPr>
            <p:cNvSpPr txBox="1"/>
            <p:nvPr/>
          </p:nvSpPr>
          <p:spPr>
            <a:xfrm>
              <a:off x="545681" y="2156500"/>
              <a:ext cx="1775784" cy="6082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A3BA2DEB-285C-744A-9B39-75A3A74AAD6A}"/>
                </a:ext>
              </a:extLst>
            </p:cNvPr>
            <p:cNvSpPr txBox="1"/>
            <p:nvPr/>
          </p:nvSpPr>
          <p:spPr>
            <a:xfrm>
              <a:off x="929269" y="2291337"/>
              <a:ext cx="101983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PURFLUX</a:t>
              </a:r>
              <a:endParaRPr lang="it-IT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5E85B0EB-E615-4D45-8FD0-8137558EE99A}"/>
              </a:ext>
            </a:extLst>
          </p:cNvPr>
          <p:cNvGrpSpPr/>
          <p:nvPr/>
        </p:nvGrpSpPr>
        <p:grpSpPr>
          <a:xfrm>
            <a:off x="636677" y="2883779"/>
            <a:ext cx="1775784" cy="608228"/>
            <a:chOff x="545681" y="2156500"/>
            <a:chExt cx="1775784" cy="608228"/>
          </a:xfrm>
          <a:solidFill>
            <a:schemeClr val="bg1">
              <a:lumMod val="65000"/>
            </a:schemeClr>
          </a:solidFill>
        </p:grpSpPr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8E605B3D-ECC9-2846-BB9C-234FF351433C}"/>
                </a:ext>
              </a:extLst>
            </p:cNvPr>
            <p:cNvSpPr txBox="1"/>
            <p:nvPr/>
          </p:nvSpPr>
          <p:spPr>
            <a:xfrm>
              <a:off x="545681" y="2156500"/>
              <a:ext cx="1775784" cy="608228"/>
            </a:xfrm>
            <a:prstGeom prst="rect">
              <a:avLst/>
            </a:prstGeom>
            <a:solidFill>
              <a:srgbClr val="FF83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F14DF575-92D2-C242-97DD-51A831D0B171}"/>
                </a:ext>
              </a:extLst>
            </p:cNvPr>
            <p:cNvSpPr txBox="1"/>
            <p:nvPr/>
          </p:nvSpPr>
          <p:spPr>
            <a:xfrm>
              <a:off x="1049919" y="2291337"/>
              <a:ext cx="750526" cy="338554"/>
            </a:xfrm>
            <a:prstGeom prst="rect">
              <a:avLst/>
            </a:prstGeom>
            <a:solidFill>
              <a:srgbClr val="FF8300"/>
            </a:solidFill>
          </p:spPr>
          <p:txBody>
            <a:bodyPr wrap="none" rtlCol="0" anchor="ctr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FRAM</a:t>
              </a:r>
              <a:endParaRPr lang="it-IT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A738A079-C82B-A14D-8B7F-0DB221492056}"/>
              </a:ext>
            </a:extLst>
          </p:cNvPr>
          <p:cNvGrpSpPr/>
          <p:nvPr/>
        </p:nvGrpSpPr>
        <p:grpSpPr>
          <a:xfrm>
            <a:off x="636677" y="3643216"/>
            <a:ext cx="1775784" cy="608228"/>
            <a:chOff x="545681" y="2156500"/>
            <a:chExt cx="1775784" cy="608228"/>
          </a:xfrm>
        </p:grpSpPr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ED109770-0904-524A-BAC0-88EA333C679C}"/>
                </a:ext>
              </a:extLst>
            </p:cNvPr>
            <p:cNvSpPr txBox="1"/>
            <p:nvPr/>
          </p:nvSpPr>
          <p:spPr>
            <a:xfrm>
              <a:off x="545681" y="2156500"/>
              <a:ext cx="1775784" cy="6082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121E828B-1CFD-9B42-ACA0-177389222FAE}"/>
                </a:ext>
              </a:extLst>
            </p:cNvPr>
            <p:cNvSpPr txBox="1"/>
            <p:nvPr/>
          </p:nvSpPr>
          <p:spPr>
            <a:xfrm>
              <a:off x="762981" y="2291337"/>
              <a:ext cx="1324402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TECNOCAR</a:t>
              </a:r>
              <a:endParaRPr lang="it-IT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6D8A49A5-2931-384E-A6CA-53F1385B19A7}"/>
              </a:ext>
            </a:extLst>
          </p:cNvPr>
          <p:cNvGrpSpPr/>
          <p:nvPr/>
        </p:nvGrpSpPr>
        <p:grpSpPr>
          <a:xfrm>
            <a:off x="627968" y="4386281"/>
            <a:ext cx="1806905" cy="608228"/>
            <a:chOff x="531243" y="2156500"/>
            <a:chExt cx="1806905" cy="608228"/>
          </a:xfrm>
        </p:grpSpPr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91967ACB-1900-FE4D-B257-F22BB6AC1763}"/>
                </a:ext>
              </a:extLst>
            </p:cNvPr>
            <p:cNvSpPr txBox="1"/>
            <p:nvPr/>
          </p:nvSpPr>
          <p:spPr>
            <a:xfrm>
              <a:off x="545681" y="2156500"/>
              <a:ext cx="1775784" cy="6082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7E1397F9-040F-2D4C-84F6-F3FCE9DC0DBE}"/>
                </a:ext>
              </a:extLst>
            </p:cNvPr>
            <p:cNvSpPr txBox="1"/>
            <p:nvPr/>
          </p:nvSpPr>
          <p:spPr>
            <a:xfrm>
              <a:off x="531243" y="2291337"/>
              <a:ext cx="1806905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COOPERSFIAAM</a:t>
              </a:r>
              <a:endParaRPr lang="it-IT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9108B954-1C7C-1543-A1F1-529BC11EA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428904"/>
              </p:ext>
            </p:extLst>
          </p:nvPr>
        </p:nvGraphicFramePr>
        <p:xfrm>
          <a:off x="2462778" y="2156499"/>
          <a:ext cx="9248212" cy="28380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2053">
                  <a:extLst>
                    <a:ext uri="{9D8B030D-6E8A-4147-A177-3AD203B41FA5}">
                      <a16:colId xmlns:a16="http://schemas.microsoft.com/office/drawing/2014/main" val="1463196622"/>
                    </a:ext>
                  </a:extLst>
                </a:gridCol>
                <a:gridCol w="2312053">
                  <a:extLst>
                    <a:ext uri="{9D8B030D-6E8A-4147-A177-3AD203B41FA5}">
                      <a16:colId xmlns:a16="http://schemas.microsoft.com/office/drawing/2014/main" val="3087843290"/>
                    </a:ext>
                  </a:extLst>
                </a:gridCol>
                <a:gridCol w="2312053">
                  <a:extLst>
                    <a:ext uri="{9D8B030D-6E8A-4147-A177-3AD203B41FA5}">
                      <a16:colId xmlns:a16="http://schemas.microsoft.com/office/drawing/2014/main" val="2861716734"/>
                    </a:ext>
                  </a:extLst>
                </a:gridCol>
                <a:gridCol w="2312053">
                  <a:extLst>
                    <a:ext uri="{9D8B030D-6E8A-4147-A177-3AD203B41FA5}">
                      <a16:colId xmlns:a16="http://schemas.microsoft.com/office/drawing/2014/main" val="1153987163"/>
                    </a:ext>
                  </a:extLst>
                </a:gridCol>
              </a:tblGrid>
              <a:tr h="70950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239/63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013862"/>
                  </a:ext>
                </a:extLst>
              </a:tr>
              <a:tr h="70950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235/66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8603393"/>
                  </a:ext>
                </a:extLst>
              </a:tr>
              <a:tr h="70950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222/67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537452"/>
                  </a:ext>
                </a:extLst>
              </a:tr>
              <a:tr h="70950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203/43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940736"/>
                  </a:ext>
                </a:extLst>
              </a:tr>
            </a:tbl>
          </a:graphicData>
        </a:graphic>
      </p:graphicFrame>
      <p:sp>
        <p:nvSpPr>
          <p:cNvPr id="76" name="object 27">
            <a:extLst>
              <a:ext uri="{FF2B5EF4-FFF2-40B4-BE49-F238E27FC236}">
                <a16:creationId xmlns:a16="http://schemas.microsoft.com/office/drawing/2014/main" id="{3886A65E-5819-B849-8E0B-90BCFE116461}"/>
              </a:ext>
            </a:extLst>
          </p:cNvPr>
          <p:cNvSpPr txBox="1"/>
          <p:nvPr/>
        </p:nvSpPr>
        <p:spPr>
          <a:xfrm>
            <a:off x="625998" y="5405420"/>
            <a:ext cx="10622010" cy="9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100" b="1" dirty="0">
                <a:solidFill>
                  <a:srgbClr val="E30613"/>
                </a:solidFill>
                <a:latin typeface="Calibri"/>
                <a:cs typeface="Calibri"/>
              </a:rPr>
              <a:t>Основные преимущества ассортимент</a:t>
            </a:r>
            <a:r>
              <a:rPr sz="2100" b="1" spc="-10" dirty="0">
                <a:solidFill>
                  <a:srgbClr val="E30613"/>
                </a:solidFill>
                <a:latin typeface="Calibri"/>
                <a:cs typeface="Calibri"/>
              </a:rPr>
              <a:t>:</a:t>
            </a:r>
            <a:endParaRPr sz="2100" dirty="0">
              <a:solidFill>
                <a:srgbClr val="E30613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2100" spc="-15" dirty="0">
                <a:solidFill>
                  <a:srgbClr val="231F20"/>
                </a:solidFill>
                <a:latin typeface="Calibri"/>
                <a:cs typeface="Calibri"/>
              </a:rPr>
              <a:t>Инновации </a:t>
            </a:r>
            <a:r>
              <a:rPr lang="en-US" sz="2100" spc="-15" dirty="0" err="1">
                <a:solidFill>
                  <a:srgbClr val="231F20"/>
                </a:solidFill>
                <a:latin typeface="Calibri"/>
                <a:cs typeface="Calibri"/>
              </a:rPr>
              <a:t>Sogefi</a:t>
            </a:r>
            <a:r>
              <a:rPr lang="en-US" sz="2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it-IT" sz="2100" dirty="0">
                <a:solidFill>
                  <a:srgbClr val="231F20"/>
                </a:solidFill>
                <a:latin typeface="Calibri"/>
                <a:cs typeface="Calibri"/>
              </a:rPr>
              <a:t>▪︎</a:t>
            </a:r>
            <a:r>
              <a:rPr sz="2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ru-RU" sz="2100" dirty="0">
                <a:solidFill>
                  <a:srgbClr val="231F20"/>
                </a:solidFill>
                <a:latin typeface="Calibri"/>
                <a:cs typeface="Calibri"/>
              </a:rPr>
              <a:t>Опыт в </a:t>
            </a:r>
            <a:r>
              <a:rPr sz="2100" spc="-5" dirty="0">
                <a:solidFill>
                  <a:srgbClr val="231F20"/>
                </a:solidFill>
                <a:latin typeface="Calibri"/>
                <a:cs typeface="Calibri"/>
              </a:rPr>
              <a:t>OE</a:t>
            </a:r>
            <a:r>
              <a:rPr sz="2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ru-RU" sz="2100" dirty="0">
                <a:solidFill>
                  <a:srgbClr val="231F20"/>
                </a:solidFill>
                <a:latin typeface="Calibri"/>
                <a:cs typeface="Calibri"/>
              </a:rPr>
              <a:t>и запатентованные продукты </a:t>
            </a:r>
            <a:r>
              <a:rPr lang="it-IT" sz="2100" dirty="0">
                <a:solidFill>
                  <a:srgbClr val="231F20"/>
                </a:solidFill>
                <a:cs typeface="Calibri"/>
              </a:rPr>
              <a:t>▪︎</a:t>
            </a:r>
            <a:r>
              <a:rPr sz="2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ru-RU" sz="2100" spc="-15" dirty="0">
                <a:solidFill>
                  <a:srgbClr val="231F20"/>
                </a:solidFill>
                <a:latin typeface="Calibri"/>
                <a:cs typeface="Calibri"/>
              </a:rPr>
              <a:t>Новейший ассортимент продукции </a:t>
            </a:r>
            <a:r>
              <a:rPr lang="en-US" sz="2100" spc="-15" dirty="0">
                <a:solidFill>
                  <a:srgbClr val="231F20"/>
                </a:solidFill>
                <a:latin typeface="Calibri"/>
                <a:cs typeface="Calibri"/>
              </a:rPr>
              <a:t>OE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77" name="object 28">
            <a:extLst>
              <a:ext uri="{FF2B5EF4-FFF2-40B4-BE49-F238E27FC236}">
                <a16:creationId xmlns:a16="http://schemas.microsoft.com/office/drawing/2014/main" id="{31C97ABC-B919-C142-896A-361AC9D6410A}"/>
              </a:ext>
            </a:extLst>
          </p:cNvPr>
          <p:cNvSpPr/>
          <p:nvPr/>
        </p:nvSpPr>
        <p:spPr>
          <a:xfrm>
            <a:off x="511005" y="5417564"/>
            <a:ext cx="72390" cy="661035"/>
          </a:xfrm>
          <a:custGeom>
            <a:avLst/>
            <a:gdLst/>
            <a:ahLst/>
            <a:cxnLst/>
            <a:rect l="l" t="t" r="r" b="b"/>
            <a:pathLst>
              <a:path w="72390" h="661035">
                <a:moveTo>
                  <a:pt x="71996" y="0"/>
                </a:moveTo>
                <a:lnTo>
                  <a:pt x="0" y="0"/>
                </a:lnTo>
                <a:lnTo>
                  <a:pt x="0" y="660603"/>
                </a:lnTo>
                <a:lnTo>
                  <a:pt x="71996" y="660603"/>
                </a:lnTo>
                <a:lnTo>
                  <a:pt x="71996" y="0"/>
                </a:lnTo>
                <a:close/>
              </a:path>
            </a:pathLst>
          </a:custGeom>
          <a:solidFill>
            <a:srgbClr val="E3061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D114D52D-EBA8-9E49-BA85-D4108C36B3C9}"/>
              </a:ext>
            </a:extLst>
          </p:cNvPr>
          <p:cNvGrpSpPr/>
          <p:nvPr/>
        </p:nvGrpSpPr>
        <p:grpSpPr>
          <a:xfrm>
            <a:off x="9482742" y="1327373"/>
            <a:ext cx="2219124" cy="892337"/>
            <a:chOff x="9482742" y="1327373"/>
            <a:chExt cx="2219124" cy="892337"/>
          </a:xfrm>
        </p:grpSpPr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23243244-40E2-3544-A856-9B3D049A046A}"/>
                </a:ext>
              </a:extLst>
            </p:cNvPr>
            <p:cNvGrpSpPr/>
            <p:nvPr/>
          </p:nvGrpSpPr>
          <p:grpSpPr>
            <a:xfrm>
              <a:off x="9482742" y="1458981"/>
              <a:ext cx="2219124" cy="608228"/>
              <a:chOff x="2389210" y="1711078"/>
              <a:chExt cx="2219124" cy="608228"/>
            </a:xfrm>
          </p:grpSpPr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17B50DF8-6EE2-854A-BE52-D6CCEA517C2E}"/>
                  </a:ext>
                </a:extLst>
              </p:cNvPr>
              <p:cNvSpPr txBox="1"/>
              <p:nvPr/>
            </p:nvSpPr>
            <p:spPr>
              <a:xfrm>
                <a:off x="2389210" y="1711078"/>
                <a:ext cx="2219124" cy="608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40E3FC34-F6AA-2243-82C1-2A0640A8110A}"/>
                  </a:ext>
                </a:extLst>
              </p:cNvPr>
              <p:cNvSpPr txBox="1"/>
              <p:nvPr/>
            </p:nvSpPr>
            <p:spPr>
              <a:xfrm>
                <a:off x="3232541" y="1845915"/>
                <a:ext cx="1212191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it-IT" sz="16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CABIN AIR</a:t>
                </a:r>
              </a:p>
            </p:txBody>
          </p:sp>
        </p:grpSp>
        <p:pic>
          <p:nvPicPr>
            <p:cNvPr id="24" name="Elemento grafico 23">
              <a:extLst>
                <a:ext uri="{FF2B5EF4-FFF2-40B4-BE49-F238E27FC236}">
                  <a16:creationId xmlns:a16="http://schemas.microsoft.com/office/drawing/2014/main" id="{40AC8F3E-AE88-9E47-AE0F-F2FFAE47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19624" y="1327373"/>
              <a:ext cx="780795" cy="892337"/>
            </a:xfrm>
            <a:prstGeom prst="rect">
              <a:avLst/>
            </a:prstGeom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35AC2147-1D18-9D4B-AD1D-77CE11CE0516}"/>
              </a:ext>
            </a:extLst>
          </p:cNvPr>
          <p:cNvGrpSpPr/>
          <p:nvPr/>
        </p:nvGrpSpPr>
        <p:grpSpPr>
          <a:xfrm>
            <a:off x="7156264" y="1458981"/>
            <a:ext cx="2219124" cy="608228"/>
            <a:chOff x="7156264" y="1458981"/>
            <a:chExt cx="2219124" cy="608228"/>
          </a:xfrm>
        </p:grpSpPr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19D35839-2BCB-D548-AA2D-BDCC0D7C98B0}"/>
                </a:ext>
              </a:extLst>
            </p:cNvPr>
            <p:cNvGrpSpPr/>
            <p:nvPr/>
          </p:nvGrpSpPr>
          <p:grpSpPr>
            <a:xfrm>
              <a:off x="7156264" y="1458981"/>
              <a:ext cx="2219124" cy="608228"/>
              <a:chOff x="2389210" y="1711078"/>
              <a:chExt cx="2219124" cy="608228"/>
            </a:xfrm>
          </p:grpSpPr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3B4C9F29-EFDC-BD44-ABA2-773272DC93D3}"/>
                  </a:ext>
                </a:extLst>
              </p:cNvPr>
              <p:cNvSpPr txBox="1"/>
              <p:nvPr/>
            </p:nvSpPr>
            <p:spPr>
              <a:xfrm>
                <a:off x="2389210" y="1711078"/>
                <a:ext cx="2219124" cy="608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4045FEB6-5B95-B14E-9486-D490DF1C01F7}"/>
                  </a:ext>
                </a:extLst>
              </p:cNvPr>
              <p:cNvSpPr txBox="1"/>
              <p:nvPr/>
            </p:nvSpPr>
            <p:spPr>
              <a:xfrm>
                <a:off x="3737138" y="1845915"/>
                <a:ext cx="513282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AIR</a:t>
                </a:r>
              </a:p>
            </p:txBody>
          </p:sp>
        </p:grpSp>
        <p:pic>
          <p:nvPicPr>
            <p:cNvPr id="27" name="Elemento grafico 26">
              <a:extLst>
                <a:ext uri="{FF2B5EF4-FFF2-40B4-BE49-F238E27FC236}">
                  <a16:creationId xmlns:a16="http://schemas.microsoft.com/office/drawing/2014/main" id="{34AC6C36-CF21-854D-ABD8-E0C5C3E9B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15095" y="1484313"/>
              <a:ext cx="731183" cy="525538"/>
            </a:xfrm>
            <a:prstGeom prst="rect">
              <a:avLst/>
            </a:prstGeom>
          </p:spPr>
        </p:pic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D0C05D69-06F7-0A4A-8DA9-BAE92A6970C4}"/>
              </a:ext>
            </a:extLst>
          </p:cNvPr>
          <p:cNvGrpSpPr/>
          <p:nvPr/>
        </p:nvGrpSpPr>
        <p:grpSpPr>
          <a:xfrm>
            <a:off x="2463118" y="1458981"/>
            <a:ext cx="2279597" cy="608228"/>
            <a:chOff x="2463118" y="1458981"/>
            <a:chExt cx="2279597" cy="608228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02EC60F-A199-4747-A26D-BA39F520F3BC}"/>
                </a:ext>
              </a:extLst>
            </p:cNvPr>
            <p:cNvSpPr txBox="1"/>
            <p:nvPr/>
          </p:nvSpPr>
          <p:spPr>
            <a:xfrm>
              <a:off x="2523591" y="1458981"/>
              <a:ext cx="2219124" cy="6082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8BB927D-5208-E34D-9E4F-FA19C71E4A31}"/>
                </a:ext>
              </a:extLst>
            </p:cNvPr>
            <p:cNvSpPr txBox="1"/>
            <p:nvPr/>
          </p:nvSpPr>
          <p:spPr>
            <a:xfrm>
              <a:off x="3884240" y="1593818"/>
              <a:ext cx="50526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it-IT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OIL</a:t>
              </a:r>
              <a:endParaRPr lang="it-IT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Elemento grafico 29">
              <a:extLst>
                <a:ext uri="{FF2B5EF4-FFF2-40B4-BE49-F238E27FC236}">
                  <a16:creationId xmlns:a16="http://schemas.microsoft.com/office/drawing/2014/main" id="{25582259-940F-AB4B-971E-EE2E5C4D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63118" y="1469902"/>
              <a:ext cx="1395468" cy="587565"/>
            </a:xfrm>
            <a:prstGeom prst="rect">
              <a:avLst/>
            </a:prstGeom>
          </p:spPr>
        </p:pic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2CC2FB3A-BEAE-CE45-8CB9-F3B39E122E7F}"/>
              </a:ext>
            </a:extLst>
          </p:cNvPr>
          <p:cNvGrpSpPr/>
          <p:nvPr/>
        </p:nvGrpSpPr>
        <p:grpSpPr>
          <a:xfrm>
            <a:off x="4796877" y="1458981"/>
            <a:ext cx="2260742" cy="653603"/>
            <a:chOff x="4796877" y="1458981"/>
            <a:chExt cx="2260742" cy="653603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A1E0FD8B-07DA-D14C-82FB-0EF96F417195}"/>
                </a:ext>
              </a:extLst>
            </p:cNvPr>
            <p:cNvGrpSpPr/>
            <p:nvPr/>
          </p:nvGrpSpPr>
          <p:grpSpPr>
            <a:xfrm>
              <a:off x="4838495" y="1458981"/>
              <a:ext cx="2219124" cy="608228"/>
              <a:chOff x="2389210" y="1711078"/>
              <a:chExt cx="2219124" cy="608228"/>
            </a:xfrm>
          </p:grpSpPr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7C8B1341-6F40-2D4C-8B81-CE4E051844A8}"/>
                  </a:ext>
                </a:extLst>
              </p:cNvPr>
              <p:cNvSpPr txBox="1"/>
              <p:nvPr/>
            </p:nvSpPr>
            <p:spPr>
              <a:xfrm>
                <a:off x="2389210" y="1711078"/>
                <a:ext cx="2219124" cy="608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A636EC53-0D9F-5448-B00E-50549BB18747}"/>
                  </a:ext>
                </a:extLst>
              </p:cNvPr>
              <p:cNvSpPr txBox="1"/>
              <p:nvPr/>
            </p:nvSpPr>
            <p:spPr>
              <a:xfrm>
                <a:off x="2930195" y="1845915"/>
                <a:ext cx="1641796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DIESEL/PETROL</a:t>
                </a:r>
              </a:p>
            </p:txBody>
          </p:sp>
        </p:grpSp>
        <p:pic>
          <p:nvPicPr>
            <p:cNvPr id="33" name="Elemento grafico 32">
              <a:extLst>
                <a:ext uri="{FF2B5EF4-FFF2-40B4-BE49-F238E27FC236}">
                  <a16:creationId xmlns:a16="http://schemas.microsoft.com/office/drawing/2014/main" id="{24779C23-1E6A-A147-BE93-4149F54C3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96877" y="1471447"/>
              <a:ext cx="712374" cy="641137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799BDE3-F945-4515-B4CA-12CCAA223A3D}"/>
              </a:ext>
            </a:extLst>
          </p:cNvPr>
          <p:cNvSpPr txBox="1"/>
          <p:nvPr/>
        </p:nvSpPr>
        <p:spPr>
          <a:xfrm>
            <a:off x="430668" y="6423469"/>
            <a:ext cx="2406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*</a:t>
            </a:r>
            <a:r>
              <a:rPr lang="ru-RU" sz="1400" dirty="0"/>
              <a:t> По данным на Апрель</a:t>
            </a:r>
            <a:r>
              <a:rPr lang="fr-FR" sz="1400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67955254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6DFFA-1D96-DF4E-8599-E4D237A5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77" y="115515"/>
            <a:ext cx="4849404" cy="775561"/>
          </a:xfrm>
        </p:spPr>
        <p:txBody>
          <a:bodyPr/>
          <a:lstStyle/>
          <a:p>
            <a:r>
              <a:rPr lang="ru-RU" dirty="0"/>
              <a:t>Воздушные фильтры</a:t>
            </a:r>
            <a:endParaRPr lang="it-IT" dirty="0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4E9266B2-0371-CB4C-8684-5EA09599230E}"/>
              </a:ext>
            </a:extLst>
          </p:cNvPr>
          <p:cNvSpPr/>
          <p:nvPr/>
        </p:nvSpPr>
        <p:spPr>
          <a:xfrm>
            <a:off x="9037983" y="768350"/>
            <a:ext cx="3154346" cy="5321300"/>
          </a:xfrm>
          <a:custGeom>
            <a:avLst/>
            <a:gdLst/>
            <a:ahLst/>
            <a:cxnLst/>
            <a:rect l="l" t="t" r="r" b="b"/>
            <a:pathLst>
              <a:path w="4276725" h="5321300">
                <a:moveTo>
                  <a:pt x="4276407" y="0"/>
                </a:moveTo>
                <a:lnTo>
                  <a:pt x="0" y="0"/>
                </a:lnTo>
                <a:lnTo>
                  <a:pt x="0" y="5320804"/>
                </a:lnTo>
                <a:lnTo>
                  <a:pt x="4276407" y="5320804"/>
                </a:lnTo>
                <a:lnTo>
                  <a:pt x="4276407" y="0"/>
                </a:lnTo>
                <a:close/>
              </a:path>
            </a:pathLst>
          </a:custGeom>
          <a:solidFill>
            <a:srgbClr val="001F5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EC2427-981E-8F4F-B0E5-463403ED3B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459" y="1338262"/>
            <a:ext cx="5129202" cy="4181475"/>
          </a:xfrm>
        </p:spPr>
        <p:txBody>
          <a:bodyPr>
            <a:normAutofit/>
          </a:bodyPr>
          <a:lstStyle/>
          <a:p>
            <a:pPr marL="222250" indent="-222250">
              <a:spcBef>
                <a:spcPts val="0"/>
              </a:spcBef>
            </a:pPr>
            <a:r>
              <a:rPr lang="ru-RU" sz="2000" dirty="0"/>
              <a:t>Покрытие Европейского парка</a:t>
            </a:r>
            <a:r>
              <a:rPr lang="fr-FR" sz="2000" dirty="0"/>
              <a:t>: </a:t>
            </a:r>
            <a:r>
              <a:rPr lang="fr-FR" sz="2000" b="1" dirty="0">
                <a:solidFill>
                  <a:srgbClr val="E30613"/>
                </a:solidFill>
              </a:rPr>
              <a:t>94,3%</a:t>
            </a:r>
            <a:r>
              <a:rPr lang="fr-FR" sz="2000" b="1" dirty="0"/>
              <a:t>*</a:t>
            </a:r>
          </a:p>
          <a:p>
            <a:pPr marL="222250" indent="-222250">
              <a:spcBef>
                <a:spcPts val="0"/>
              </a:spcBef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r>
              <a:rPr lang="ru-RU" sz="2000" b="1" dirty="0"/>
              <a:t>Производственные технологии</a:t>
            </a:r>
            <a:r>
              <a:rPr lang="fr-FR" sz="2000" b="1" dirty="0"/>
              <a:t> </a:t>
            </a:r>
            <a:r>
              <a:rPr lang="fr-FR" sz="2000" dirty="0"/>
              <a:t>:</a:t>
            </a:r>
          </a:p>
          <a:p>
            <a:pPr marL="406400" indent="-217488">
              <a:spcBef>
                <a:spcPts val="600"/>
              </a:spcBef>
            </a:pPr>
            <a:r>
              <a:rPr lang="ru-RU" sz="1800" dirty="0"/>
              <a:t>Пластиковый корпус</a:t>
            </a:r>
            <a:endParaRPr lang="fr-FR" sz="1800" dirty="0"/>
          </a:p>
          <a:p>
            <a:pPr marL="406400" indent="-217488">
              <a:spcBef>
                <a:spcPts val="600"/>
              </a:spcBef>
            </a:pPr>
            <a:r>
              <a:rPr lang="ru-RU" sz="1800" dirty="0"/>
              <a:t>Армирование </a:t>
            </a:r>
            <a:endParaRPr lang="fr-FR" sz="1800" dirty="0"/>
          </a:p>
          <a:p>
            <a:pPr marL="406400" indent="-217488">
              <a:spcBef>
                <a:spcPts val="600"/>
              </a:spcBef>
            </a:pPr>
            <a:r>
              <a:rPr lang="ru-RU" sz="1800" dirty="0"/>
              <a:t>Круглые фильтры</a:t>
            </a:r>
            <a:endParaRPr lang="fr-FR" sz="1800" dirty="0"/>
          </a:p>
          <a:p>
            <a:pPr marL="222250" indent="-222250">
              <a:spcBef>
                <a:spcPts val="0"/>
              </a:spcBef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r>
              <a:rPr lang="ru-RU" sz="2000" dirty="0"/>
              <a:t>Количество новинок за</a:t>
            </a:r>
            <a:r>
              <a:rPr lang="fr-FR" sz="2000" dirty="0"/>
              <a:t> 2020: </a:t>
            </a:r>
          </a:p>
          <a:p>
            <a:pPr marL="0" indent="227013">
              <a:spcBef>
                <a:spcPts val="0"/>
              </a:spcBef>
              <a:buNone/>
            </a:pPr>
            <a:r>
              <a:rPr lang="fr-FR" sz="2000" b="1" dirty="0"/>
              <a:t>50 </a:t>
            </a:r>
            <a:r>
              <a:rPr lang="ru-RU" sz="2000" b="1" dirty="0"/>
              <a:t>артикулов</a:t>
            </a:r>
            <a:endParaRPr lang="fr-FR" sz="2000" b="1" dirty="0"/>
          </a:p>
          <a:p>
            <a:pPr marL="222250" indent="-222250">
              <a:spcBef>
                <a:spcPts val="0"/>
              </a:spcBef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r>
              <a:rPr lang="ru-RU" sz="2000" b="1" dirty="0"/>
              <a:t>Последние новинки</a:t>
            </a:r>
            <a:r>
              <a:rPr lang="fr-FR" sz="2000" dirty="0"/>
              <a:t>: PSA 1.5Hdi (CA12464), Mercedes C</a:t>
            </a:r>
            <a:r>
              <a:rPr lang="en-US" sz="2000" dirty="0"/>
              <a:t>, CLS, E, S</a:t>
            </a:r>
            <a:r>
              <a:rPr lang="fr-FR" sz="2000" dirty="0"/>
              <a:t> class (CA12466)</a:t>
            </a:r>
          </a:p>
          <a:p>
            <a:pPr marL="222250" indent="-222250">
              <a:spcBef>
                <a:spcPts val="0"/>
              </a:spcBef>
            </a:pPr>
            <a:endParaRPr lang="fr-FR" sz="2000" b="1" dirty="0"/>
          </a:p>
        </p:txBody>
      </p:sp>
      <p:sp>
        <p:nvSpPr>
          <p:cNvPr id="6" name="ZoneTexte 10">
            <a:extLst>
              <a:ext uri="{FF2B5EF4-FFF2-40B4-BE49-F238E27FC236}">
                <a16:creationId xmlns:a16="http://schemas.microsoft.com/office/drawing/2014/main" id="{E0DACC70-98B4-7A4E-B550-BA254FA9FD55}"/>
              </a:ext>
            </a:extLst>
          </p:cNvPr>
          <p:cNvSpPr txBox="1"/>
          <p:nvPr/>
        </p:nvSpPr>
        <p:spPr>
          <a:xfrm>
            <a:off x="423459" y="6459735"/>
            <a:ext cx="192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*2019 car parc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33EC58-658D-BD42-8A6C-E4EC5B966F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940" y="1542931"/>
            <a:ext cx="6980069" cy="4464324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56077ED1-6F11-7641-A575-1F08D299D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6638" y="665309"/>
            <a:ext cx="1206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0782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6DFFA-1D96-DF4E-8599-E4D237A5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77" y="115515"/>
            <a:ext cx="4629794" cy="775561"/>
          </a:xfrm>
        </p:spPr>
        <p:txBody>
          <a:bodyPr/>
          <a:lstStyle/>
          <a:p>
            <a:r>
              <a:rPr lang="ru-RU" dirty="0"/>
              <a:t>Масляные фильтры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EC2427-981E-8F4F-B0E5-463403ED3B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459" y="1338262"/>
            <a:ext cx="5129202" cy="4181475"/>
          </a:xfrm>
        </p:spPr>
        <p:txBody>
          <a:bodyPr>
            <a:normAutofit/>
          </a:bodyPr>
          <a:lstStyle/>
          <a:p>
            <a:pPr marL="222250" indent="-222250">
              <a:spcBef>
                <a:spcPts val="0"/>
              </a:spcBef>
            </a:pPr>
            <a:r>
              <a:rPr lang="ru-RU" sz="2000" dirty="0"/>
              <a:t>Покрытие Европейского парка</a:t>
            </a:r>
            <a:r>
              <a:rPr lang="fr-FR" sz="2000" dirty="0"/>
              <a:t>: </a:t>
            </a:r>
            <a:r>
              <a:rPr lang="fr-FR" sz="2000" b="1" dirty="0">
                <a:solidFill>
                  <a:srgbClr val="E30613"/>
                </a:solidFill>
              </a:rPr>
              <a:t>98%</a:t>
            </a:r>
            <a:r>
              <a:rPr lang="fr-FR" sz="2000" b="1" dirty="0"/>
              <a:t>*</a:t>
            </a:r>
          </a:p>
          <a:p>
            <a:pPr marL="222250" indent="-222250">
              <a:spcBef>
                <a:spcPts val="0"/>
              </a:spcBef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r>
              <a:rPr lang="ru-RU" sz="2000" b="1" dirty="0"/>
              <a:t>Производственные технологии</a:t>
            </a:r>
            <a:r>
              <a:rPr lang="fr-FR" sz="2000" dirty="0"/>
              <a:t>:</a:t>
            </a:r>
          </a:p>
          <a:p>
            <a:pPr marL="406400" indent="-217488">
              <a:spcBef>
                <a:spcPts val="600"/>
              </a:spcBef>
            </a:pPr>
            <a:r>
              <a:rPr lang="ru-RU" sz="1800" dirty="0"/>
              <a:t>Корпусные фильтры</a:t>
            </a:r>
            <a:endParaRPr lang="fr-FR" sz="1800" dirty="0"/>
          </a:p>
          <a:p>
            <a:pPr marL="406400" indent="-217488">
              <a:spcBef>
                <a:spcPts val="600"/>
              </a:spcBef>
            </a:pPr>
            <a:r>
              <a:rPr lang="ru-RU" sz="1800" dirty="0"/>
              <a:t>Картриджи</a:t>
            </a:r>
            <a:endParaRPr lang="fr-FR" sz="1800" dirty="0"/>
          </a:p>
          <a:p>
            <a:pPr marL="406400" indent="-217488">
              <a:spcBef>
                <a:spcPts val="600"/>
              </a:spcBef>
            </a:pPr>
            <a:r>
              <a:rPr lang="ru-RU" sz="1800" dirty="0"/>
              <a:t>Масляные модули</a:t>
            </a:r>
            <a:endParaRPr lang="fr-FR" sz="1800" dirty="0"/>
          </a:p>
          <a:p>
            <a:pPr marL="222250" indent="-222250">
              <a:spcBef>
                <a:spcPts val="0"/>
              </a:spcBef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r>
              <a:rPr lang="ru-RU" sz="2000" dirty="0"/>
              <a:t>Количество новинок за</a:t>
            </a:r>
            <a:r>
              <a:rPr lang="fr-FR" sz="2000" dirty="0"/>
              <a:t> 2020: </a:t>
            </a:r>
          </a:p>
          <a:p>
            <a:pPr marL="0" indent="227013">
              <a:spcBef>
                <a:spcPts val="0"/>
              </a:spcBef>
              <a:buNone/>
            </a:pPr>
            <a:r>
              <a:rPr lang="fr-FR" sz="2000" b="1" dirty="0"/>
              <a:t>29 </a:t>
            </a:r>
            <a:r>
              <a:rPr lang="ru-RU" sz="2000" b="1" dirty="0"/>
              <a:t>артикулов</a:t>
            </a:r>
            <a:endParaRPr lang="fr-FR" sz="2000" b="1" dirty="0"/>
          </a:p>
          <a:p>
            <a:pPr marL="222250" indent="-222250">
              <a:spcBef>
                <a:spcPts val="0"/>
              </a:spcBef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r>
              <a:rPr lang="ru-RU" sz="2000" b="1" dirty="0"/>
              <a:t>Последние новинки</a:t>
            </a:r>
            <a:r>
              <a:rPr lang="fr-FR" sz="2000" dirty="0"/>
              <a:t>: Mercedes A Class 2018 - Renault Clio 5</a:t>
            </a:r>
            <a:r>
              <a:rPr lang="en-US" sz="2000" dirty="0"/>
              <a:t>; </a:t>
            </a:r>
            <a:r>
              <a:rPr lang="fr-FR" sz="2000" dirty="0"/>
              <a:t>BMW 1.5/2.0 </a:t>
            </a:r>
            <a:r>
              <a:rPr lang="fr-FR" sz="2000" dirty="0" err="1"/>
              <a:t>petrol</a:t>
            </a:r>
            <a:r>
              <a:rPr lang="fr-FR" sz="2000" dirty="0"/>
              <a:t>-diesel, BMW 3.0 </a:t>
            </a:r>
            <a:r>
              <a:rPr lang="fr-FR" sz="2000" dirty="0" err="1"/>
              <a:t>petrol</a:t>
            </a:r>
            <a:r>
              <a:rPr lang="fr-FR" sz="2000" dirty="0"/>
              <a:t>-diesel</a:t>
            </a:r>
          </a:p>
          <a:p>
            <a:pPr marL="222250" indent="-222250">
              <a:spcBef>
                <a:spcPts val="0"/>
              </a:spcBef>
            </a:pPr>
            <a:endParaRPr lang="fr-FR" sz="2000" b="1" dirty="0"/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9BF8E2DB-E073-CF4B-A1FF-0C5A7B029A5D}"/>
              </a:ext>
            </a:extLst>
          </p:cNvPr>
          <p:cNvSpPr txBox="1"/>
          <p:nvPr/>
        </p:nvSpPr>
        <p:spPr>
          <a:xfrm>
            <a:off x="423459" y="6458049"/>
            <a:ext cx="192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*2019 car parc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23D9D67A-3AA4-2C47-882A-47100B4C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0812" y="598704"/>
            <a:ext cx="2171700" cy="914400"/>
          </a:xfrm>
          <a:prstGeom prst="rect">
            <a:avLst/>
          </a:prstGeom>
        </p:spPr>
      </p:pic>
      <p:pic>
        <p:nvPicPr>
          <p:cNvPr id="9" name="Picture 6639">
            <a:extLst>
              <a:ext uri="{FF2B5EF4-FFF2-40B4-BE49-F238E27FC236}">
                <a16:creationId xmlns:a16="http://schemas.microsoft.com/office/drawing/2014/main" id="{85E73A4B-E4A3-48A3-9238-0EBA260409C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3246" y="1513104"/>
            <a:ext cx="5908754" cy="4270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94096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6DFFA-1D96-DF4E-8599-E4D237A5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77" y="115515"/>
            <a:ext cx="6014788" cy="775561"/>
          </a:xfrm>
        </p:spPr>
        <p:txBody>
          <a:bodyPr/>
          <a:lstStyle/>
          <a:p>
            <a:r>
              <a:rPr lang="ru-RU" dirty="0"/>
              <a:t>ТОПЛИВНАЯ ФИЛЬТРАЦИЯ</a:t>
            </a:r>
            <a:endParaRPr lang="it-IT" dirty="0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4E9266B2-0371-CB4C-8684-5EA09599230E}"/>
              </a:ext>
            </a:extLst>
          </p:cNvPr>
          <p:cNvSpPr/>
          <p:nvPr/>
        </p:nvSpPr>
        <p:spPr>
          <a:xfrm>
            <a:off x="9037983" y="768350"/>
            <a:ext cx="3154346" cy="5321300"/>
          </a:xfrm>
          <a:custGeom>
            <a:avLst/>
            <a:gdLst/>
            <a:ahLst/>
            <a:cxnLst/>
            <a:rect l="l" t="t" r="r" b="b"/>
            <a:pathLst>
              <a:path w="4276725" h="5321300">
                <a:moveTo>
                  <a:pt x="4276407" y="0"/>
                </a:moveTo>
                <a:lnTo>
                  <a:pt x="0" y="0"/>
                </a:lnTo>
                <a:lnTo>
                  <a:pt x="0" y="5320804"/>
                </a:lnTo>
                <a:lnTo>
                  <a:pt x="4276407" y="5320804"/>
                </a:lnTo>
                <a:lnTo>
                  <a:pt x="4276407" y="0"/>
                </a:lnTo>
                <a:close/>
              </a:path>
            </a:pathLst>
          </a:custGeom>
          <a:solidFill>
            <a:srgbClr val="FFDC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4DBCD0B5-7CCC-7441-9F0B-A3DEDC390B26}"/>
              </a:ext>
            </a:extLst>
          </p:cNvPr>
          <p:cNvSpPr txBox="1"/>
          <p:nvPr/>
        </p:nvSpPr>
        <p:spPr>
          <a:xfrm>
            <a:off x="423459" y="6459736"/>
            <a:ext cx="192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*2019 car parc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EC2427-981E-8F4F-B0E5-463403ED3B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458" y="1177474"/>
            <a:ext cx="7482291" cy="4900613"/>
          </a:xfrm>
        </p:spPr>
        <p:txBody>
          <a:bodyPr>
            <a:noAutofit/>
          </a:bodyPr>
          <a:lstStyle/>
          <a:p>
            <a:pPr marL="0" indent="-222250">
              <a:spcBef>
                <a:spcPts val="0"/>
              </a:spcBef>
            </a:pPr>
            <a:r>
              <a:rPr lang="ru-RU" sz="2400" dirty="0"/>
              <a:t>Покрытие Европейского парка</a:t>
            </a:r>
            <a:r>
              <a:rPr lang="fr-FR" sz="2200" dirty="0"/>
              <a:t>: </a:t>
            </a:r>
            <a:r>
              <a:rPr lang="fr-FR" sz="2200" b="1" dirty="0">
                <a:solidFill>
                  <a:srgbClr val="E30613"/>
                </a:solidFill>
              </a:rPr>
              <a:t>95,8%</a:t>
            </a:r>
            <a:endParaRPr lang="fr-FR" sz="2200" b="1" dirty="0"/>
          </a:p>
          <a:p>
            <a:pPr marL="0" indent="0">
              <a:spcBef>
                <a:spcPts val="0"/>
              </a:spcBef>
              <a:buNone/>
            </a:pPr>
            <a:endParaRPr lang="fr-FR" sz="2000" dirty="0"/>
          </a:p>
          <a:p>
            <a:pPr marL="0" indent="-222250">
              <a:spcBef>
                <a:spcPts val="0"/>
              </a:spcBef>
            </a:pPr>
            <a:r>
              <a:rPr lang="ru-RU" sz="2400" b="1" dirty="0"/>
              <a:t>Производственные технологии</a:t>
            </a:r>
            <a:r>
              <a:rPr lang="fr-FR" sz="2200" dirty="0"/>
              <a:t>:</a:t>
            </a:r>
          </a:p>
          <a:p>
            <a:pPr marL="0" indent="4763">
              <a:spcBef>
                <a:spcPts val="600"/>
              </a:spcBef>
            </a:pPr>
            <a:r>
              <a:rPr lang="ru-RU" sz="1800" dirty="0"/>
              <a:t> Корпусные фильтры с очисткой воды или без нее </a:t>
            </a:r>
          </a:p>
          <a:p>
            <a:pPr marL="0" indent="4763">
              <a:spcBef>
                <a:spcPts val="600"/>
              </a:spcBef>
            </a:pPr>
            <a:r>
              <a:rPr lang="ru-RU" sz="1800" dirty="0"/>
              <a:t> Пластиковый модуль с входными/выходными разъемами и со съемным фильтрующим элементом</a:t>
            </a:r>
          </a:p>
          <a:p>
            <a:pPr marL="0" indent="4763">
              <a:spcBef>
                <a:spcPts val="600"/>
              </a:spcBef>
            </a:pPr>
            <a:r>
              <a:rPr lang="ru-RU" sz="1800" dirty="0"/>
              <a:t> Металлический модуль с входными/выходными разъемами и нагревателем</a:t>
            </a:r>
          </a:p>
          <a:p>
            <a:pPr marL="0" indent="4763">
              <a:spcBef>
                <a:spcPts val="600"/>
              </a:spcBef>
            </a:pPr>
            <a:r>
              <a:rPr lang="ru-RU" sz="1800" dirty="0"/>
              <a:t> Встроенный фильтр из экструдированного алюминия</a:t>
            </a:r>
            <a:endParaRPr lang="fr-FR" sz="2000" dirty="0"/>
          </a:p>
          <a:p>
            <a:pPr marL="0" indent="-222250">
              <a:spcBef>
                <a:spcPts val="0"/>
              </a:spcBef>
            </a:pPr>
            <a:r>
              <a:rPr lang="ru-RU" sz="2400" dirty="0"/>
              <a:t>Количество новинок за</a:t>
            </a:r>
            <a:r>
              <a:rPr lang="fr-FR" sz="2400" dirty="0"/>
              <a:t> 2020</a:t>
            </a:r>
            <a:r>
              <a:rPr lang="fr-FR" sz="2200" dirty="0"/>
              <a:t>: </a:t>
            </a:r>
          </a:p>
          <a:p>
            <a:pPr marL="0" indent="227013">
              <a:spcBef>
                <a:spcPts val="0"/>
              </a:spcBef>
              <a:buNone/>
            </a:pPr>
            <a:r>
              <a:rPr lang="fr-FR" sz="2200" b="1" dirty="0"/>
              <a:t>63 </a:t>
            </a:r>
            <a:r>
              <a:rPr lang="ru-RU" sz="2200" b="1" dirty="0"/>
              <a:t>артикула</a:t>
            </a:r>
            <a:endParaRPr lang="fr-FR" sz="2200" b="1" dirty="0"/>
          </a:p>
          <a:p>
            <a:pPr marL="0" indent="0">
              <a:spcBef>
                <a:spcPts val="0"/>
              </a:spcBef>
              <a:buNone/>
            </a:pPr>
            <a:endParaRPr lang="fr-FR" sz="2000" dirty="0"/>
          </a:p>
          <a:p>
            <a:pPr marL="0" indent="-222250">
              <a:spcBef>
                <a:spcPts val="0"/>
              </a:spcBef>
            </a:pPr>
            <a:r>
              <a:rPr lang="ru-RU" sz="2400" b="1" dirty="0"/>
              <a:t>Последние новинки</a:t>
            </a:r>
            <a:r>
              <a:rPr lang="fr-FR" sz="2200" dirty="0"/>
              <a:t>: Mercedes A Class 2018 – </a:t>
            </a:r>
          </a:p>
          <a:p>
            <a:pPr marL="0" indent="231775">
              <a:spcBef>
                <a:spcPts val="0"/>
              </a:spcBef>
              <a:buNone/>
            </a:pPr>
            <a:r>
              <a:rPr lang="fr-FR" sz="2200" dirty="0"/>
              <a:t>Renault Clio 5, BMW 1.5/2.0 </a:t>
            </a:r>
          </a:p>
          <a:p>
            <a:pPr marL="0" indent="231775">
              <a:spcBef>
                <a:spcPts val="0"/>
              </a:spcBef>
              <a:buNone/>
            </a:pPr>
            <a:r>
              <a:rPr lang="fr-FR" sz="2200" dirty="0" err="1"/>
              <a:t>petrol</a:t>
            </a:r>
            <a:r>
              <a:rPr lang="fr-FR" sz="2200" dirty="0"/>
              <a:t>-diesel, BMW 3.0 </a:t>
            </a:r>
            <a:r>
              <a:rPr lang="fr-FR" sz="2200" dirty="0" err="1"/>
              <a:t>petrol</a:t>
            </a:r>
            <a:r>
              <a:rPr lang="fr-FR" sz="2200" dirty="0"/>
              <a:t>-diesel</a:t>
            </a:r>
            <a:endParaRPr lang="fr-FR" sz="2200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19FB583-932E-9244-9D46-66606FE107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835" y="1779886"/>
            <a:ext cx="6513885" cy="4404013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C9A06AB6-8F5F-1A4F-947E-0432B79D2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9372" y="655933"/>
            <a:ext cx="1187458" cy="10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505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6DFFA-1D96-DF4E-8599-E4D237A5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77" y="115515"/>
            <a:ext cx="5044971" cy="775561"/>
          </a:xfrm>
        </p:spPr>
        <p:txBody>
          <a:bodyPr/>
          <a:lstStyle/>
          <a:p>
            <a:r>
              <a:rPr lang="ru-RU" dirty="0"/>
              <a:t>САЛОННЫЕ ФИЛЬТРЫ</a:t>
            </a:r>
            <a:endParaRPr lang="it-IT" dirty="0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4E9266B2-0371-CB4C-8684-5EA09599230E}"/>
              </a:ext>
            </a:extLst>
          </p:cNvPr>
          <p:cNvSpPr/>
          <p:nvPr/>
        </p:nvSpPr>
        <p:spPr>
          <a:xfrm>
            <a:off x="9037983" y="768350"/>
            <a:ext cx="3154346" cy="5321300"/>
          </a:xfrm>
          <a:custGeom>
            <a:avLst/>
            <a:gdLst/>
            <a:ahLst/>
            <a:cxnLst/>
            <a:rect l="l" t="t" r="r" b="b"/>
            <a:pathLst>
              <a:path w="4276725" h="5321300">
                <a:moveTo>
                  <a:pt x="4276407" y="0"/>
                </a:moveTo>
                <a:lnTo>
                  <a:pt x="0" y="0"/>
                </a:lnTo>
                <a:lnTo>
                  <a:pt x="0" y="5320804"/>
                </a:lnTo>
                <a:lnTo>
                  <a:pt x="4276407" y="5320804"/>
                </a:lnTo>
                <a:lnTo>
                  <a:pt x="4276407" y="0"/>
                </a:lnTo>
                <a:close/>
              </a:path>
            </a:pathLst>
          </a:custGeom>
          <a:solidFill>
            <a:srgbClr val="87878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EC2427-981E-8F4F-B0E5-463403ED3B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459" y="1338262"/>
            <a:ext cx="4891491" cy="4995863"/>
          </a:xfrm>
        </p:spPr>
        <p:txBody>
          <a:bodyPr>
            <a:noAutofit/>
          </a:bodyPr>
          <a:lstStyle/>
          <a:p>
            <a:pPr marL="222250" indent="-222250">
              <a:spcBef>
                <a:spcPts val="0"/>
              </a:spcBef>
            </a:pPr>
            <a:r>
              <a:rPr lang="ru-RU" sz="2000" dirty="0"/>
              <a:t>Покрытие Европейского парка</a:t>
            </a:r>
            <a:r>
              <a:rPr lang="fr-FR" sz="2000" dirty="0"/>
              <a:t>: </a:t>
            </a:r>
            <a:r>
              <a:rPr lang="fr-FR" sz="2000" b="1" dirty="0">
                <a:solidFill>
                  <a:srgbClr val="E30613"/>
                </a:solidFill>
              </a:rPr>
              <a:t>96,8%</a:t>
            </a:r>
            <a:r>
              <a:rPr lang="fr-FR" sz="2000" b="1" dirty="0"/>
              <a:t>* </a:t>
            </a:r>
          </a:p>
          <a:p>
            <a:pPr marL="222250" indent="-222250">
              <a:spcBef>
                <a:spcPts val="0"/>
              </a:spcBef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r>
              <a:rPr lang="ru-RU" sz="2000" b="1" dirty="0"/>
              <a:t>Производственные технологии</a:t>
            </a:r>
            <a:r>
              <a:rPr lang="fr-FR" sz="2000" dirty="0"/>
              <a:t>:</a:t>
            </a:r>
          </a:p>
          <a:p>
            <a:pPr marL="222250" indent="4763">
              <a:spcBef>
                <a:spcPts val="600"/>
              </a:spcBef>
            </a:pPr>
            <a:r>
              <a:rPr lang="ru-RU" sz="1800" dirty="0"/>
              <a:t> Пылевой фильтр</a:t>
            </a:r>
            <a:endParaRPr lang="fr-FR" sz="1800" dirty="0"/>
          </a:p>
          <a:p>
            <a:pPr marL="222250" indent="4763">
              <a:spcBef>
                <a:spcPts val="600"/>
              </a:spcBef>
            </a:pPr>
            <a:r>
              <a:rPr lang="ru-RU" sz="1800" dirty="0"/>
              <a:t> Фильтр с активированным углем</a:t>
            </a:r>
            <a:endParaRPr lang="fr-FR" sz="1800" dirty="0"/>
          </a:p>
          <a:p>
            <a:pPr marL="222250" indent="4763">
              <a:spcBef>
                <a:spcPts val="600"/>
              </a:spcBef>
            </a:pPr>
            <a:r>
              <a:rPr lang="ru-RU" sz="1800" dirty="0"/>
              <a:t> Антибактериальные </a:t>
            </a:r>
            <a:r>
              <a:rPr lang="fr-FR" sz="1800" dirty="0"/>
              <a:t>Cabin3Tech+</a:t>
            </a:r>
          </a:p>
          <a:p>
            <a:pPr marL="222250" indent="0">
              <a:spcBef>
                <a:spcPts val="600"/>
              </a:spcBef>
              <a:buNone/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r>
              <a:rPr lang="ru-RU" sz="2000" dirty="0"/>
              <a:t>Количество новинок за</a:t>
            </a:r>
            <a:r>
              <a:rPr lang="fr-FR" sz="2000" dirty="0"/>
              <a:t> 2020: </a:t>
            </a:r>
          </a:p>
          <a:p>
            <a:pPr marL="0" indent="227013">
              <a:spcBef>
                <a:spcPts val="0"/>
              </a:spcBef>
              <a:buNone/>
            </a:pPr>
            <a:r>
              <a:rPr lang="fr-FR" sz="2000" b="1" dirty="0"/>
              <a:t>68 parts </a:t>
            </a:r>
            <a:r>
              <a:rPr lang="fr-FR" sz="2000" b="1" dirty="0" err="1"/>
              <a:t>numbers</a:t>
            </a:r>
            <a:endParaRPr lang="fr-FR" sz="2000" b="1" dirty="0"/>
          </a:p>
          <a:p>
            <a:pPr marL="0" indent="0">
              <a:spcBef>
                <a:spcPts val="0"/>
              </a:spcBef>
              <a:buNone/>
            </a:pPr>
            <a:endParaRPr lang="fr-FR" sz="2000" dirty="0"/>
          </a:p>
          <a:p>
            <a:pPr marL="222250" indent="-222250">
              <a:spcBef>
                <a:spcPts val="0"/>
              </a:spcBef>
            </a:pPr>
            <a:r>
              <a:rPr lang="ru-RU" sz="2000" b="1" dirty="0"/>
              <a:t>Последние новинки</a:t>
            </a:r>
            <a:r>
              <a:rPr lang="fr-FR" sz="2000" dirty="0"/>
              <a:t>: Hyundai Tucson, </a:t>
            </a:r>
          </a:p>
          <a:p>
            <a:pPr marL="0" indent="231775">
              <a:spcBef>
                <a:spcPts val="0"/>
              </a:spcBef>
              <a:buNone/>
            </a:pPr>
            <a:r>
              <a:rPr lang="fr-FR" sz="2000" dirty="0"/>
              <a:t>VW Up, Opel </a:t>
            </a:r>
            <a:r>
              <a:rPr lang="fr-FR" sz="2000" dirty="0" err="1"/>
              <a:t>Crossland</a:t>
            </a:r>
            <a:r>
              <a:rPr lang="fr-FR" sz="2000" dirty="0"/>
              <a:t> </a:t>
            </a:r>
            <a:endParaRPr lang="fr-FR" sz="2000" b="1" dirty="0"/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5C39D1DE-4D00-AC48-B6DC-273993462625}"/>
              </a:ext>
            </a:extLst>
          </p:cNvPr>
          <p:cNvSpPr txBox="1"/>
          <p:nvPr/>
        </p:nvSpPr>
        <p:spPr>
          <a:xfrm>
            <a:off x="423459" y="6456561"/>
            <a:ext cx="192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*2019 car parc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8F17B3C-28D2-D04F-9401-59C78D5EEA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723" y="1753156"/>
            <a:ext cx="6279667" cy="3944679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C41928C3-4923-3146-A23A-FCDF5939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918" y="711802"/>
            <a:ext cx="9271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602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DE0CD9-6B03-484A-A537-7F0C060D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115515"/>
            <a:ext cx="6567824" cy="775561"/>
          </a:xfrm>
        </p:spPr>
        <p:txBody>
          <a:bodyPr/>
          <a:lstStyle/>
          <a:p>
            <a:r>
              <a:rPr lang="ru-RU" dirty="0"/>
              <a:t>УКЛАДКА БУМАГИ </a:t>
            </a:r>
            <a:r>
              <a:rPr lang="it-IT" b="1" dirty="0"/>
              <a:t>CHEVRON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A39F40-DC55-B347-88B5-8F8A7173832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78010" y="1387933"/>
            <a:ext cx="7410052" cy="30593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dirty="0"/>
              <a:t>Эксклюзивная технология </a:t>
            </a:r>
            <a:r>
              <a:rPr lang="ru-RU" sz="2400" b="1" dirty="0" err="1"/>
              <a:t>Sogefi</a:t>
            </a:r>
            <a:r>
              <a:rPr lang="ru-RU" sz="2400" dirty="0"/>
              <a:t> предназначена для экономии места и веса на 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автомобиле: Увеличение производительности фильтрации до + 20% в сравнении с прямой 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укладкой на поверхности того же размера.</a:t>
            </a:r>
            <a:endParaRPr lang="it-IT" sz="2400" dirty="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B5E49FDD-14D5-DA44-A548-982AF6CEA6A9}"/>
              </a:ext>
            </a:extLst>
          </p:cNvPr>
          <p:cNvSpPr/>
          <p:nvPr/>
        </p:nvSpPr>
        <p:spPr>
          <a:xfrm>
            <a:off x="9023230" y="768350"/>
            <a:ext cx="3169099" cy="5321300"/>
          </a:xfrm>
          <a:custGeom>
            <a:avLst/>
            <a:gdLst/>
            <a:ahLst/>
            <a:cxnLst/>
            <a:rect l="l" t="t" r="r" b="b"/>
            <a:pathLst>
              <a:path w="4276725" h="5321300">
                <a:moveTo>
                  <a:pt x="4276407" y="0"/>
                </a:moveTo>
                <a:lnTo>
                  <a:pt x="0" y="0"/>
                </a:lnTo>
                <a:lnTo>
                  <a:pt x="0" y="5320804"/>
                </a:lnTo>
                <a:lnTo>
                  <a:pt x="4276407" y="5320804"/>
                </a:lnTo>
                <a:lnTo>
                  <a:pt x="4276407" y="0"/>
                </a:lnTo>
                <a:close/>
              </a:path>
            </a:pathLst>
          </a:custGeom>
          <a:solidFill>
            <a:srgbClr val="E30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F70EC2-9347-6F46-8160-BFB76061B2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687" y="1445813"/>
            <a:ext cx="4246645" cy="5403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FAB362-02E5-406E-AB75-854CB21434FB}"/>
              </a:ext>
            </a:extLst>
          </p:cNvPr>
          <p:cNvSpPr/>
          <p:nvPr/>
        </p:nvSpPr>
        <p:spPr>
          <a:xfrm>
            <a:off x="278010" y="6218353"/>
            <a:ext cx="4653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hlinkClick r:id="rId3"/>
              </a:rPr>
              <a:t>Purflux</a:t>
            </a:r>
            <a:r>
              <a:rPr lang="en-US" dirty="0">
                <a:hlinkClick r:id="rId3"/>
              </a:rPr>
              <a:t> - Chevron Pleated Technology - YouTube</a:t>
            </a:r>
            <a:endParaRPr lang="fr-FR" dirty="0"/>
          </a:p>
        </p:txBody>
      </p:sp>
      <p:pic>
        <p:nvPicPr>
          <p:cNvPr id="8" name="Picture 1175">
            <a:extLst>
              <a:ext uri="{FF2B5EF4-FFF2-40B4-BE49-F238E27FC236}">
                <a16:creationId xmlns:a16="http://schemas.microsoft.com/office/drawing/2014/main" id="{D54FDED9-BCD6-4B55-9328-5DAE151B189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84" y="3090989"/>
            <a:ext cx="6537959" cy="305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063185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19A3C-56E4-9E4E-9FD7-463955EFF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115515"/>
            <a:ext cx="6093335" cy="775561"/>
          </a:xfrm>
        </p:spPr>
        <p:txBody>
          <a:bodyPr/>
          <a:lstStyle/>
          <a:p>
            <a:r>
              <a:rPr lang="it-IT" b="1" dirty="0"/>
              <a:t>DIESEL3TECH+ </a:t>
            </a:r>
            <a:r>
              <a:rPr lang="it-IT" dirty="0"/>
              <a:t>INNOVATION</a:t>
            </a:r>
          </a:p>
        </p:txBody>
      </p:sp>
      <p:grpSp>
        <p:nvGrpSpPr>
          <p:cNvPr id="115" name="Gruppo 114">
            <a:extLst>
              <a:ext uri="{FF2B5EF4-FFF2-40B4-BE49-F238E27FC236}">
                <a16:creationId xmlns:a16="http://schemas.microsoft.com/office/drawing/2014/main" id="{B8AFC474-F30F-304B-A281-B9F6B433EE9D}"/>
              </a:ext>
            </a:extLst>
          </p:cNvPr>
          <p:cNvGrpSpPr/>
          <p:nvPr/>
        </p:nvGrpSpPr>
        <p:grpSpPr>
          <a:xfrm>
            <a:off x="515938" y="3714772"/>
            <a:ext cx="418546" cy="418546"/>
            <a:chOff x="518763" y="3512506"/>
            <a:chExt cx="418546" cy="418546"/>
          </a:xfrm>
        </p:grpSpPr>
        <p:sp>
          <p:nvSpPr>
            <p:cNvPr id="95" name="Rettangolo 94">
              <a:extLst>
                <a:ext uri="{FF2B5EF4-FFF2-40B4-BE49-F238E27FC236}">
                  <a16:creationId xmlns:a16="http://schemas.microsoft.com/office/drawing/2014/main" id="{1FDB5B55-54A9-C044-9FC6-354116B99481}"/>
                </a:ext>
              </a:extLst>
            </p:cNvPr>
            <p:cNvSpPr/>
            <p:nvPr/>
          </p:nvSpPr>
          <p:spPr>
            <a:xfrm>
              <a:off x="518763" y="3512506"/>
              <a:ext cx="418546" cy="418546"/>
            </a:xfrm>
            <a:prstGeom prst="rect">
              <a:avLst/>
            </a:prstGeom>
            <a:solidFill>
              <a:srgbClr val="E3061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43" name="Groupe 119">
              <a:extLst>
                <a:ext uri="{FF2B5EF4-FFF2-40B4-BE49-F238E27FC236}">
                  <a16:creationId xmlns:a16="http://schemas.microsoft.com/office/drawing/2014/main" id="{29457693-CFB7-3440-883F-DB7F0EDB959C}"/>
                </a:ext>
              </a:extLst>
            </p:cNvPr>
            <p:cNvGrpSpPr/>
            <p:nvPr/>
          </p:nvGrpSpPr>
          <p:grpSpPr>
            <a:xfrm>
              <a:off x="651553" y="3549751"/>
              <a:ext cx="161167" cy="341454"/>
              <a:chOff x="3913188" y="6521451"/>
              <a:chExt cx="93663" cy="198438"/>
            </a:xfrm>
            <a:solidFill>
              <a:schemeClr val="bg1"/>
            </a:solidFill>
          </p:grpSpPr>
          <p:sp>
            <p:nvSpPr>
              <p:cNvPr id="44" name="Freeform 432">
                <a:extLst>
                  <a:ext uri="{FF2B5EF4-FFF2-40B4-BE49-F238E27FC236}">
                    <a16:creationId xmlns:a16="http://schemas.microsoft.com/office/drawing/2014/main" id="{DF8F74D9-8A04-3B40-84AC-628828F5F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8588" y="6557963"/>
                <a:ext cx="28575" cy="134938"/>
              </a:xfrm>
              <a:custGeom>
                <a:avLst/>
                <a:gdLst>
                  <a:gd name="T0" fmla="*/ 22 w 30"/>
                  <a:gd name="T1" fmla="*/ 112 h 140"/>
                  <a:gd name="T2" fmla="*/ 22 w 30"/>
                  <a:gd name="T3" fmla="*/ 7 h 140"/>
                  <a:gd name="T4" fmla="*/ 15 w 30"/>
                  <a:gd name="T5" fmla="*/ 0 h 140"/>
                  <a:gd name="T6" fmla="*/ 8 w 30"/>
                  <a:gd name="T7" fmla="*/ 7 h 140"/>
                  <a:gd name="T8" fmla="*/ 8 w 30"/>
                  <a:gd name="T9" fmla="*/ 112 h 140"/>
                  <a:gd name="T10" fmla="*/ 2 w 30"/>
                  <a:gd name="T11" fmla="*/ 122 h 140"/>
                  <a:gd name="T12" fmla="*/ 12 w 30"/>
                  <a:gd name="T13" fmla="*/ 138 h 140"/>
                  <a:gd name="T14" fmla="*/ 29 w 30"/>
                  <a:gd name="T15" fmla="*/ 127 h 140"/>
                  <a:gd name="T16" fmla="*/ 22 w 30"/>
                  <a:gd name="T17" fmla="*/ 11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40">
                    <a:moveTo>
                      <a:pt x="22" y="112"/>
                    </a:moveTo>
                    <a:cubicBezTo>
                      <a:pt x="22" y="7"/>
                      <a:pt x="22" y="7"/>
                      <a:pt x="22" y="7"/>
                    </a:cubicBezTo>
                    <a:cubicBezTo>
                      <a:pt x="22" y="4"/>
                      <a:pt x="19" y="0"/>
                      <a:pt x="15" y="0"/>
                    </a:cubicBezTo>
                    <a:cubicBezTo>
                      <a:pt x="11" y="0"/>
                      <a:pt x="8" y="4"/>
                      <a:pt x="8" y="7"/>
                    </a:cubicBezTo>
                    <a:cubicBezTo>
                      <a:pt x="8" y="112"/>
                      <a:pt x="8" y="112"/>
                      <a:pt x="8" y="112"/>
                    </a:cubicBezTo>
                    <a:cubicBezTo>
                      <a:pt x="5" y="114"/>
                      <a:pt x="2" y="118"/>
                      <a:pt x="2" y="122"/>
                    </a:cubicBezTo>
                    <a:cubicBezTo>
                      <a:pt x="0" y="129"/>
                      <a:pt x="5" y="137"/>
                      <a:pt x="12" y="138"/>
                    </a:cubicBezTo>
                    <a:cubicBezTo>
                      <a:pt x="20" y="140"/>
                      <a:pt x="27" y="135"/>
                      <a:pt x="29" y="127"/>
                    </a:cubicBezTo>
                    <a:cubicBezTo>
                      <a:pt x="30" y="121"/>
                      <a:pt x="27" y="115"/>
                      <a:pt x="22" y="1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433">
                <a:extLst>
                  <a:ext uri="{FF2B5EF4-FFF2-40B4-BE49-F238E27FC236}">
                    <a16:creationId xmlns:a16="http://schemas.microsoft.com/office/drawing/2014/main" id="{4D1E6CB6-A0F0-E343-AC71-38301F6B17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13188" y="6521451"/>
                <a:ext cx="93663" cy="198438"/>
              </a:xfrm>
              <a:custGeom>
                <a:avLst/>
                <a:gdLst>
                  <a:gd name="T0" fmla="*/ 91 w 98"/>
                  <a:gd name="T1" fmla="*/ 88 h 206"/>
                  <a:gd name="T2" fmla="*/ 98 w 98"/>
                  <a:gd name="T3" fmla="*/ 81 h 206"/>
                  <a:gd name="T4" fmla="*/ 91 w 98"/>
                  <a:gd name="T5" fmla="*/ 74 h 206"/>
                  <a:gd name="T6" fmla="*/ 77 w 98"/>
                  <a:gd name="T7" fmla="*/ 74 h 206"/>
                  <a:gd name="T8" fmla="*/ 77 w 98"/>
                  <a:gd name="T9" fmla="*/ 57 h 206"/>
                  <a:gd name="T10" fmla="*/ 91 w 98"/>
                  <a:gd name="T11" fmla="*/ 57 h 206"/>
                  <a:gd name="T12" fmla="*/ 98 w 98"/>
                  <a:gd name="T13" fmla="*/ 50 h 206"/>
                  <a:gd name="T14" fmla="*/ 91 w 98"/>
                  <a:gd name="T15" fmla="*/ 43 h 206"/>
                  <a:gd name="T16" fmla="*/ 77 w 98"/>
                  <a:gd name="T17" fmla="*/ 43 h 206"/>
                  <a:gd name="T18" fmla="*/ 77 w 98"/>
                  <a:gd name="T19" fmla="*/ 33 h 206"/>
                  <a:gd name="T20" fmla="*/ 43 w 98"/>
                  <a:gd name="T21" fmla="*/ 0 h 206"/>
                  <a:gd name="T22" fmla="*/ 41 w 98"/>
                  <a:gd name="T23" fmla="*/ 0 h 206"/>
                  <a:gd name="T24" fmla="*/ 8 w 98"/>
                  <a:gd name="T25" fmla="*/ 33 h 206"/>
                  <a:gd name="T26" fmla="*/ 8 w 98"/>
                  <a:gd name="T27" fmla="*/ 137 h 206"/>
                  <a:gd name="T28" fmla="*/ 0 w 98"/>
                  <a:gd name="T29" fmla="*/ 163 h 206"/>
                  <a:gd name="T30" fmla="*/ 42 w 98"/>
                  <a:gd name="T31" fmla="*/ 206 h 206"/>
                  <a:gd name="T32" fmla="*/ 85 w 98"/>
                  <a:gd name="T33" fmla="*/ 163 h 206"/>
                  <a:gd name="T34" fmla="*/ 77 w 98"/>
                  <a:gd name="T35" fmla="*/ 137 h 206"/>
                  <a:gd name="T36" fmla="*/ 77 w 98"/>
                  <a:gd name="T37" fmla="*/ 120 h 206"/>
                  <a:gd name="T38" fmla="*/ 91 w 98"/>
                  <a:gd name="T39" fmla="*/ 120 h 206"/>
                  <a:gd name="T40" fmla="*/ 98 w 98"/>
                  <a:gd name="T41" fmla="*/ 113 h 206"/>
                  <a:gd name="T42" fmla="*/ 91 w 98"/>
                  <a:gd name="T43" fmla="*/ 106 h 206"/>
                  <a:gd name="T44" fmla="*/ 77 w 98"/>
                  <a:gd name="T45" fmla="*/ 106 h 206"/>
                  <a:gd name="T46" fmla="*/ 77 w 98"/>
                  <a:gd name="T47" fmla="*/ 88 h 206"/>
                  <a:gd name="T48" fmla="*/ 91 w 98"/>
                  <a:gd name="T49" fmla="*/ 88 h 206"/>
                  <a:gd name="T50" fmla="*/ 42 w 98"/>
                  <a:gd name="T51" fmla="*/ 192 h 206"/>
                  <a:gd name="T52" fmla="*/ 14 w 98"/>
                  <a:gd name="T53" fmla="*/ 163 h 206"/>
                  <a:gd name="T54" fmla="*/ 20 w 98"/>
                  <a:gd name="T55" fmla="*/ 144 h 206"/>
                  <a:gd name="T56" fmla="*/ 22 w 98"/>
                  <a:gd name="T57" fmla="*/ 140 h 206"/>
                  <a:gd name="T58" fmla="*/ 22 w 98"/>
                  <a:gd name="T59" fmla="*/ 33 h 206"/>
                  <a:gd name="T60" fmla="*/ 41 w 98"/>
                  <a:gd name="T61" fmla="*/ 14 h 206"/>
                  <a:gd name="T62" fmla="*/ 43 w 98"/>
                  <a:gd name="T63" fmla="*/ 14 h 206"/>
                  <a:gd name="T64" fmla="*/ 63 w 98"/>
                  <a:gd name="T65" fmla="*/ 33 h 206"/>
                  <a:gd name="T66" fmla="*/ 63 w 98"/>
                  <a:gd name="T67" fmla="*/ 140 h 206"/>
                  <a:gd name="T68" fmla="*/ 64 w 98"/>
                  <a:gd name="T69" fmla="*/ 144 h 206"/>
                  <a:gd name="T70" fmla="*/ 71 w 98"/>
                  <a:gd name="T71" fmla="*/ 163 h 206"/>
                  <a:gd name="T72" fmla="*/ 42 w 98"/>
                  <a:gd name="T73" fmla="*/ 19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8" h="206">
                    <a:moveTo>
                      <a:pt x="91" y="88"/>
                    </a:moveTo>
                    <a:cubicBezTo>
                      <a:pt x="94" y="88"/>
                      <a:pt x="98" y="85"/>
                      <a:pt x="98" y="81"/>
                    </a:cubicBezTo>
                    <a:cubicBezTo>
                      <a:pt x="98" y="77"/>
                      <a:pt x="94" y="74"/>
                      <a:pt x="91" y="74"/>
                    </a:cubicBezTo>
                    <a:cubicBezTo>
                      <a:pt x="77" y="74"/>
                      <a:pt x="77" y="74"/>
                      <a:pt x="77" y="74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4" y="57"/>
                      <a:pt x="98" y="54"/>
                      <a:pt x="98" y="50"/>
                    </a:cubicBezTo>
                    <a:cubicBezTo>
                      <a:pt x="98" y="46"/>
                      <a:pt x="94" y="43"/>
                      <a:pt x="91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77" y="15"/>
                      <a:pt x="62" y="0"/>
                      <a:pt x="43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3" y="0"/>
                      <a:pt x="8" y="15"/>
                      <a:pt x="8" y="33"/>
                    </a:cubicBezTo>
                    <a:cubicBezTo>
                      <a:pt x="8" y="137"/>
                      <a:pt x="8" y="137"/>
                      <a:pt x="8" y="137"/>
                    </a:cubicBezTo>
                    <a:cubicBezTo>
                      <a:pt x="3" y="145"/>
                      <a:pt x="0" y="154"/>
                      <a:pt x="0" y="163"/>
                    </a:cubicBezTo>
                    <a:cubicBezTo>
                      <a:pt x="0" y="187"/>
                      <a:pt x="19" y="206"/>
                      <a:pt x="42" y="206"/>
                    </a:cubicBezTo>
                    <a:cubicBezTo>
                      <a:pt x="66" y="206"/>
                      <a:pt x="85" y="187"/>
                      <a:pt x="85" y="163"/>
                    </a:cubicBezTo>
                    <a:cubicBezTo>
                      <a:pt x="85" y="154"/>
                      <a:pt x="82" y="145"/>
                      <a:pt x="77" y="137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91" y="120"/>
                      <a:pt x="91" y="120"/>
                      <a:pt x="91" y="120"/>
                    </a:cubicBezTo>
                    <a:cubicBezTo>
                      <a:pt x="94" y="120"/>
                      <a:pt x="98" y="117"/>
                      <a:pt x="98" y="113"/>
                    </a:cubicBezTo>
                    <a:cubicBezTo>
                      <a:pt x="98" y="109"/>
                      <a:pt x="94" y="106"/>
                      <a:pt x="91" y="106"/>
                    </a:cubicBezTo>
                    <a:cubicBezTo>
                      <a:pt x="77" y="106"/>
                      <a:pt x="77" y="106"/>
                      <a:pt x="77" y="106"/>
                    </a:cubicBezTo>
                    <a:cubicBezTo>
                      <a:pt x="77" y="88"/>
                      <a:pt x="77" y="88"/>
                      <a:pt x="77" y="88"/>
                    </a:cubicBezTo>
                    <a:lnTo>
                      <a:pt x="91" y="88"/>
                    </a:lnTo>
                    <a:close/>
                    <a:moveTo>
                      <a:pt x="42" y="192"/>
                    </a:moveTo>
                    <a:cubicBezTo>
                      <a:pt x="26" y="192"/>
                      <a:pt x="14" y="179"/>
                      <a:pt x="14" y="163"/>
                    </a:cubicBezTo>
                    <a:cubicBezTo>
                      <a:pt x="14" y="156"/>
                      <a:pt x="16" y="149"/>
                      <a:pt x="20" y="144"/>
                    </a:cubicBezTo>
                    <a:cubicBezTo>
                      <a:pt x="21" y="143"/>
                      <a:pt x="22" y="141"/>
                      <a:pt x="22" y="140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23"/>
                      <a:pt x="31" y="14"/>
                      <a:pt x="41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54" y="14"/>
                      <a:pt x="63" y="23"/>
                      <a:pt x="63" y="33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3" y="141"/>
                      <a:pt x="63" y="143"/>
                      <a:pt x="64" y="144"/>
                    </a:cubicBezTo>
                    <a:cubicBezTo>
                      <a:pt x="69" y="149"/>
                      <a:pt x="71" y="156"/>
                      <a:pt x="71" y="163"/>
                    </a:cubicBezTo>
                    <a:cubicBezTo>
                      <a:pt x="71" y="179"/>
                      <a:pt x="58" y="192"/>
                      <a:pt x="42" y="19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grpSp>
        <p:nvGrpSpPr>
          <p:cNvPr id="114" name="Gruppo 113">
            <a:extLst>
              <a:ext uri="{FF2B5EF4-FFF2-40B4-BE49-F238E27FC236}">
                <a16:creationId xmlns:a16="http://schemas.microsoft.com/office/drawing/2014/main" id="{79F55EC8-6CE6-684D-A743-0DB1BA051713}"/>
              </a:ext>
            </a:extLst>
          </p:cNvPr>
          <p:cNvGrpSpPr/>
          <p:nvPr/>
        </p:nvGrpSpPr>
        <p:grpSpPr>
          <a:xfrm>
            <a:off x="513113" y="4612038"/>
            <a:ext cx="418546" cy="418546"/>
            <a:chOff x="515938" y="4997252"/>
            <a:chExt cx="418546" cy="418546"/>
          </a:xfrm>
        </p:grpSpPr>
        <p:sp>
          <p:nvSpPr>
            <p:cNvPr id="113" name="Rettangolo 112">
              <a:extLst>
                <a:ext uri="{FF2B5EF4-FFF2-40B4-BE49-F238E27FC236}">
                  <a16:creationId xmlns:a16="http://schemas.microsoft.com/office/drawing/2014/main" id="{F30EE704-98F6-794A-A97D-F4D7565A3B46}"/>
                </a:ext>
              </a:extLst>
            </p:cNvPr>
            <p:cNvSpPr/>
            <p:nvPr/>
          </p:nvSpPr>
          <p:spPr>
            <a:xfrm>
              <a:off x="515938" y="4997252"/>
              <a:ext cx="418546" cy="4185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56" name="Groupe 151">
              <a:extLst>
                <a:ext uri="{FF2B5EF4-FFF2-40B4-BE49-F238E27FC236}">
                  <a16:creationId xmlns:a16="http://schemas.microsoft.com/office/drawing/2014/main" id="{54F21C79-853B-6149-A5D6-C2D0195F0B6E}"/>
                </a:ext>
              </a:extLst>
            </p:cNvPr>
            <p:cNvGrpSpPr/>
            <p:nvPr/>
          </p:nvGrpSpPr>
          <p:grpSpPr>
            <a:xfrm>
              <a:off x="550817" y="5078909"/>
              <a:ext cx="342721" cy="267945"/>
              <a:chOff x="2589213" y="3176"/>
              <a:chExt cx="349251" cy="273050"/>
            </a:xfrm>
            <a:solidFill>
              <a:schemeClr val="bg1"/>
            </a:solidFill>
          </p:grpSpPr>
          <p:sp>
            <p:nvSpPr>
              <p:cNvPr id="57" name="Freeform 109">
                <a:extLst>
                  <a:ext uri="{FF2B5EF4-FFF2-40B4-BE49-F238E27FC236}">
                    <a16:creationId xmlns:a16="http://schemas.microsoft.com/office/drawing/2014/main" id="{68D2B68A-8FFC-1D47-AA3F-2F8D84498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151" y="3176"/>
                <a:ext cx="341313" cy="273050"/>
              </a:xfrm>
              <a:custGeom>
                <a:avLst/>
                <a:gdLst>
                  <a:gd name="T0" fmla="*/ 233 w 258"/>
                  <a:gd name="T1" fmla="*/ 20 h 208"/>
                  <a:gd name="T2" fmla="*/ 231 w 258"/>
                  <a:gd name="T3" fmla="*/ 18 h 208"/>
                  <a:gd name="T4" fmla="*/ 187 w 258"/>
                  <a:gd name="T5" fmla="*/ 0 h 208"/>
                  <a:gd name="T6" fmla="*/ 142 w 258"/>
                  <a:gd name="T7" fmla="*/ 18 h 208"/>
                  <a:gd name="T8" fmla="*/ 128 w 258"/>
                  <a:gd name="T9" fmla="*/ 32 h 208"/>
                  <a:gd name="T10" fmla="*/ 115 w 258"/>
                  <a:gd name="T11" fmla="*/ 18 h 208"/>
                  <a:gd name="T12" fmla="*/ 70 w 258"/>
                  <a:gd name="T13" fmla="*/ 0 h 208"/>
                  <a:gd name="T14" fmla="*/ 25 w 258"/>
                  <a:gd name="T15" fmla="*/ 18 h 208"/>
                  <a:gd name="T16" fmla="*/ 24 w 258"/>
                  <a:gd name="T17" fmla="*/ 20 h 208"/>
                  <a:gd name="T18" fmla="*/ 13 w 258"/>
                  <a:gd name="T19" fmla="*/ 94 h 208"/>
                  <a:gd name="T20" fmla="*/ 29 w 258"/>
                  <a:gd name="T21" fmla="*/ 94 h 208"/>
                  <a:gd name="T22" fmla="*/ 34 w 258"/>
                  <a:gd name="T23" fmla="*/ 30 h 208"/>
                  <a:gd name="T24" fmla="*/ 35 w 258"/>
                  <a:gd name="T25" fmla="*/ 28 h 208"/>
                  <a:gd name="T26" fmla="*/ 70 w 258"/>
                  <a:gd name="T27" fmla="*/ 14 h 208"/>
                  <a:gd name="T28" fmla="*/ 105 w 258"/>
                  <a:gd name="T29" fmla="*/ 28 h 208"/>
                  <a:gd name="T30" fmla="*/ 118 w 258"/>
                  <a:gd name="T31" fmla="*/ 42 h 208"/>
                  <a:gd name="T32" fmla="*/ 119 w 258"/>
                  <a:gd name="T33" fmla="*/ 42 h 208"/>
                  <a:gd name="T34" fmla="*/ 119 w 258"/>
                  <a:gd name="T35" fmla="*/ 42 h 208"/>
                  <a:gd name="T36" fmla="*/ 128 w 258"/>
                  <a:gd name="T37" fmla="*/ 46 h 208"/>
                  <a:gd name="T38" fmla="*/ 138 w 258"/>
                  <a:gd name="T39" fmla="*/ 42 h 208"/>
                  <a:gd name="T40" fmla="*/ 138 w 258"/>
                  <a:gd name="T41" fmla="*/ 42 h 208"/>
                  <a:gd name="T42" fmla="*/ 138 w 258"/>
                  <a:gd name="T43" fmla="*/ 42 h 208"/>
                  <a:gd name="T44" fmla="*/ 142 w 258"/>
                  <a:gd name="T45" fmla="*/ 38 h 208"/>
                  <a:gd name="T46" fmla="*/ 143 w 258"/>
                  <a:gd name="T47" fmla="*/ 38 h 208"/>
                  <a:gd name="T48" fmla="*/ 152 w 258"/>
                  <a:gd name="T49" fmla="*/ 28 h 208"/>
                  <a:gd name="T50" fmla="*/ 187 w 258"/>
                  <a:gd name="T51" fmla="*/ 14 h 208"/>
                  <a:gd name="T52" fmla="*/ 222 w 258"/>
                  <a:gd name="T53" fmla="*/ 28 h 208"/>
                  <a:gd name="T54" fmla="*/ 223 w 258"/>
                  <a:gd name="T55" fmla="*/ 30 h 208"/>
                  <a:gd name="T56" fmla="*/ 223 w 258"/>
                  <a:gd name="T57" fmla="*/ 99 h 208"/>
                  <a:gd name="T58" fmla="*/ 128 w 258"/>
                  <a:gd name="T59" fmla="*/ 193 h 208"/>
                  <a:gd name="T60" fmla="*/ 70 w 258"/>
                  <a:gd name="T61" fmla="*/ 135 h 208"/>
                  <a:gd name="T62" fmla="*/ 50 w 258"/>
                  <a:gd name="T63" fmla="*/ 135 h 208"/>
                  <a:gd name="T64" fmla="*/ 118 w 258"/>
                  <a:gd name="T65" fmla="*/ 203 h 208"/>
                  <a:gd name="T66" fmla="*/ 118 w 258"/>
                  <a:gd name="T67" fmla="*/ 203 h 208"/>
                  <a:gd name="T68" fmla="*/ 118 w 258"/>
                  <a:gd name="T69" fmla="*/ 203 h 208"/>
                  <a:gd name="T70" fmla="*/ 128 w 258"/>
                  <a:gd name="T71" fmla="*/ 208 h 208"/>
                  <a:gd name="T72" fmla="*/ 139 w 258"/>
                  <a:gd name="T73" fmla="*/ 203 h 208"/>
                  <a:gd name="T74" fmla="*/ 139 w 258"/>
                  <a:gd name="T75" fmla="*/ 203 h 208"/>
                  <a:gd name="T76" fmla="*/ 233 w 258"/>
                  <a:gd name="T77" fmla="*/ 109 h 208"/>
                  <a:gd name="T78" fmla="*/ 233 w 258"/>
                  <a:gd name="T79" fmla="*/ 2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208">
                    <a:moveTo>
                      <a:pt x="233" y="20"/>
                    </a:moveTo>
                    <a:cubicBezTo>
                      <a:pt x="231" y="18"/>
                      <a:pt x="231" y="18"/>
                      <a:pt x="231" y="18"/>
                    </a:cubicBezTo>
                    <a:cubicBezTo>
                      <a:pt x="220" y="6"/>
                      <a:pt x="204" y="0"/>
                      <a:pt x="187" y="0"/>
                    </a:cubicBezTo>
                    <a:cubicBezTo>
                      <a:pt x="170" y="0"/>
                      <a:pt x="154" y="6"/>
                      <a:pt x="142" y="18"/>
                    </a:cubicBezTo>
                    <a:cubicBezTo>
                      <a:pt x="128" y="32"/>
                      <a:pt x="128" y="32"/>
                      <a:pt x="128" y="32"/>
                    </a:cubicBezTo>
                    <a:cubicBezTo>
                      <a:pt x="115" y="18"/>
                      <a:pt x="115" y="18"/>
                      <a:pt x="115" y="18"/>
                    </a:cubicBezTo>
                    <a:cubicBezTo>
                      <a:pt x="103" y="6"/>
                      <a:pt x="87" y="0"/>
                      <a:pt x="70" y="0"/>
                    </a:cubicBezTo>
                    <a:cubicBezTo>
                      <a:pt x="53" y="0"/>
                      <a:pt x="37" y="6"/>
                      <a:pt x="25" y="18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4" y="40"/>
                      <a:pt x="0" y="70"/>
                      <a:pt x="13" y="94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15" y="74"/>
                      <a:pt x="16" y="47"/>
                      <a:pt x="34" y="30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45" y="19"/>
                      <a:pt x="57" y="14"/>
                      <a:pt x="70" y="14"/>
                    </a:cubicBezTo>
                    <a:cubicBezTo>
                      <a:pt x="83" y="14"/>
                      <a:pt x="95" y="19"/>
                      <a:pt x="105" y="28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9" y="42"/>
                      <a:pt x="119" y="42"/>
                      <a:pt x="119" y="42"/>
                    </a:cubicBezTo>
                    <a:cubicBezTo>
                      <a:pt x="119" y="42"/>
                      <a:pt x="119" y="42"/>
                      <a:pt x="119" y="42"/>
                    </a:cubicBezTo>
                    <a:cubicBezTo>
                      <a:pt x="121" y="44"/>
                      <a:pt x="125" y="46"/>
                      <a:pt x="128" y="46"/>
                    </a:cubicBezTo>
                    <a:cubicBezTo>
                      <a:pt x="132" y="46"/>
                      <a:pt x="135" y="45"/>
                      <a:pt x="138" y="42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142" y="38"/>
                      <a:pt x="142" y="38"/>
                      <a:pt x="142" y="38"/>
                    </a:cubicBezTo>
                    <a:cubicBezTo>
                      <a:pt x="143" y="38"/>
                      <a:pt x="143" y="38"/>
                      <a:pt x="143" y="38"/>
                    </a:cubicBezTo>
                    <a:cubicBezTo>
                      <a:pt x="152" y="28"/>
                      <a:pt x="152" y="28"/>
                      <a:pt x="152" y="28"/>
                    </a:cubicBezTo>
                    <a:cubicBezTo>
                      <a:pt x="161" y="19"/>
                      <a:pt x="174" y="14"/>
                      <a:pt x="187" y="14"/>
                    </a:cubicBezTo>
                    <a:cubicBezTo>
                      <a:pt x="200" y="14"/>
                      <a:pt x="212" y="19"/>
                      <a:pt x="222" y="28"/>
                    </a:cubicBezTo>
                    <a:cubicBezTo>
                      <a:pt x="223" y="30"/>
                      <a:pt x="223" y="30"/>
                      <a:pt x="223" y="30"/>
                    </a:cubicBezTo>
                    <a:cubicBezTo>
                      <a:pt x="242" y="49"/>
                      <a:pt x="242" y="80"/>
                      <a:pt x="223" y="99"/>
                    </a:cubicBezTo>
                    <a:cubicBezTo>
                      <a:pt x="128" y="193"/>
                      <a:pt x="128" y="193"/>
                      <a:pt x="128" y="193"/>
                    </a:cubicBezTo>
                    <a:cubicBezTo>
                      <a:pt x="70" y="135"/>
                      <a:pt x="70" y="135"/>
                      <a:pt x="70" y="135"/>
                    </a:cubicBezTo>
                    <a:cubicBezTo>
                      <a:pt x="50" y="135"/>
                      <a:pt x="50" y="135"/>
                      <a:pt x="50" y="135"/>
                    </a:cubicBezTo>
                    <a:cubicBezTo>
                      <a:pt x="118" y="203"/>
                      <a:pt x="118" y="203"/>
                      <a:pt x="118" y="203"/>
                    </a:cubicBezTo>
                    <a:cubicBezTo>
                      <a:pt x="118" y="203"/>
                      <a:pt x="118" y="203"/>
                      <a:pt x="118" y="203"/>
                    </a:cubicBezTo>
                    <a:cubicBezTo>
                      <a:pt x="118" y="203"/>
                      <a:pt x="118" y="203"/>
                      <a:pt x="118" y="203"/>
                    </a:cubicBezTo>
                    <a:cubicBezTo>
                      <a:pt x="121" y="205"/>
                      <a:pt x="125" y="208"/>
                      <a:pt x="128" y="208"/>
                    </a:cubicBezTo>
                    <a:cubicBezTo>
                      <a:pt x="133" y="208"/>
                      <a:pt x="136" y="206"/>
                      <a:pt x="139" y="203"/>
                    </a:cubicBezTo>
                    <a:cubicBezTo>
                      <a:pt x="139" y="203"/>
                      <a:pt x="139" y="203"/>
                      <a:pt x="139" y="203"/>
                    </a:cubicBezTo>
                    <a:cubicBezTo>
                      <a:pt x="233" y="109"/>
                      <a:pt x="233" y="109"/>
                      <a:pt x="233" y="109"/>
                    </a:cubicBezTo>
                    <a:cubicBezTo>
                      <a:pt x="258" y="84"/>
                      <a:pt x="258" y="44"/>
                      <a:pt x="23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10">
                <a:extLst>
                  <a:ext uri="{FF2B5EF4-FFF2-40B4-BE49-F238E27FC236}">
                    <a16:creationId xmlns:a16="http://schemas.microsoft.com/office/drawing/2014/main" id="{420EE3A7-5FBC-974A-807D-448B6D451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213" y="82551"/>
                <a:ext cx="244475" cy="112713"/>
              </a:xfrm>
              <a:custGeom>
                <a:avLst/>
                <a:gdLst>
                  <a:gd name="T0" fmla="*/ 112 w 185"/>
                  <a:gd name="T1" fmla="*/ 85 h 85"/>
                  <a:gd name="T2" fmla="*/ 106 w 185"/>
                  <a:gd name="T3" fmla="*/ 81 h 85"/>
                  <a:gd name="T4" fmla="*/ 89 w 185"/>
                  <a:gd name="T5" fmla="*/ 45 h 85"/>
                  <a:gd name="T6" fmla="*/ 80 w 185"/>
                  <a:gd name="T7" fmla="*/ 58 h 85"/>
                  <a:gd name="T8" fmla="*/ 74 w 185"/>
                  <a:gd name="T9" fmla="*/ 60 h 85"/>
                  <a:gd name="T10" fmla="*/ 7 w 185"/>
                  <a:gd name="T11" fmla="*/ 60 h 85"/>
                  <a:gd name="T12" fmla="*/ 0 w 185"/>
                  <a:gd name="T13" fmla="*/ 53 h 85"/>
                  <a:gd name="T14" fmla="*/ 7 w 185"/>
                  <a:gd name="T15" fmla="*/ 46 h 85"/>
                  <a:gd name="T16" fmla="*/ 70 w 185"/>
                  <a:gd name="T17" fmla="*/ 46 h 85"/>
                  <a:gd name="T18" fmla="*/ 84 w 185"/>
                  <a:gd name="T19" fmla="*/ 28 h 85"/>
                  <a:gd name="T20" fmla="*/ 91 w 185"/>
                  <a:gd name="T21" fmla="*/ 25 h 85"/>
                  <a:gd name="T22" fmla="*/ 96 w 185"/>
                  <a:gd name="T23" fmla="*/ 29 h 85"/>
                  <a:gd name="T24" fmla="*/ 111 w 185"/>
                  <a:gd name="T25" fmla="*/ 59 h 85"/>
                  <a:gd name="T26" fmla="*/ 127 w 185"/>
                  <a:gd name="T27" fmla="*/ 5 h 85"/>
                  <a:gd name="T28" fmla="*/ 134 w 185"/>
                  <a:gd name="T29" fmla="*/ 0 h 85"/>
                  <a:gd name="T30" fmla="*/ 141 w 185"/>
                  <a:gd name="T31" fmla="*/ 5 h 85"/>
                  <a:gd name="T32" fmla="*/ 156 w 185"/>
                  <a:gd name="T33" fmla="*/ 47 h 85"/>
                  <a:gd name="T34" fmla="*/ 178 w 185"/>
                  <a:gd name="T35" fmla="*/ 47 h 85"/>
                  <a:gd name="T36" fmla="*/ 185 w 185"/>
                  <a:gd name="T37" fmla="*/ 54 h 85"/>
                  <a:gd name="T38" fmla="*/ 178 w 185"/>
                  <a:gd name="T39" fmla="*/ 61 h 85"/>
                  <a:gd name="T40" fmla="*/ 151 w 185"/>
                  <a:gd name="T41" fmla="*/ 61 h 85"/>
                  <a:gd name="T42" fmla="*/ 144 w 185"/>
                  <a:gd name="T43" fmla="*/ 56 h 85"/>
                  <a:gd name="T44" fmla="*/ 135 w 185"/>
                  <a:gd name="T45" fmla="*/ 29 h 85"/>
                  <a:gd name="T46" fmla="*/ 119 w 185"/>
                  <a:gd name="T47" fmla="*/ 80 h 85"/>
                  <a:gd name="T48" fmla="*/ 113 w 185"/>
                  <a:gd name="T49" fmla="*/ 84 h 85"/>
                  <a:gd name="T50" fmla="*/ 112 w 185"/>
                  <a:gd name="T51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5" h="85">
                    <a:moveTo>
                      <a:pt x="112" y="85"/>
                    </a:moveTo>
                    <a:cubicBezTo>
                      <a:pt x="110" y="85"/>
                      <a:pt x="107" y="83"/>
                      <a:pt x="106" y="81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0" y="58"/>
                      <a:pt x="80" y="58"/>
                      <a:pt x="80" y="58"/>
                    </a:cubicBezTo>
                    <a:cubicBezTo>
                      <a:pt x="78" y="59"/>
                      <a:pt x="76" y="60"/>
                      <a:pt x="74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3" y="60"/>
                      <a:pt x="0" y="57"/>
                      <a:pt x="0" y="53"/>
                    </a:cubicBezTo>
                    <a:cubicBezTo>
                      <a:pt x="0" y="50"/>
                      <a:pt x="3" y="46"/>
                      <a:pt x="7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6" y="26"/>
                      <a:pt x="88" y="25"/>
                      <a:pt x="91" y="25"/>
                    </a:cubicBezTo>
                    <a:cubicBezTo>
                      <a:pt x="93" y="25"/>
                      <a:pt x="95" y="27"/>
                      <a:pt x="96" y="29"/>
                    </a:cubicBezTo>
                    <a:cubicBezTo>
                      <a:pt x="111" y="59"/>
                      <a:pt x="111" y="59"/>
                      <a:pt x="111" y="59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8" y="2"/>
                      <a:pt x="131" y="0"/>
                      <a:pt x="134" y="0"/>
                    </a:cubicBezTo>
                    <a:cubicBezTo>
                      <a:pt x="137" y="0"/>
                      <a:pt x="140" y="2"/>
                      <a:pt x="141" y="5"/>
                    </a:cubicBezTo>
                    <a:cubicBezTo>
                      <a:pt x="156" y="47"/>
                      <a:pt x="156" y="47"/>
                      <a:pt x="156" y="47"/>
                    </a:cubicBezTo>
                    <a:cubicBezTo>
                      <a:pt x="178" y="47"/>
                      <a:pt x="178" y="47"/>
                      <a:pt x="178" y="47"/>
                    </a:cubicBezTo>
                    <a:cubicBezTo>
                      <a:pt x="182" y="47"/>
                      <a:pt x="185" y="50"/>
                      <a:pt x="185" y="54"/>
                    </a:cubicBezTo>
                    <a:cubicBezTo>
                      <a:pt x="185" y="58"/>
                      <a:pt x="182" y="61"/>
                      <a:pt x="178" y="61"/>
                    </a:cubicBezTo>
                    <a:cubicBezTo>
                      <a:pt x="151" y="61"/>
                      <a:pt x="151" y="61"/>
                      <a:pt x="151" y="61"/>
                    </a:cubicBezTo>
                    <a:cubicBezTo>
                      <a:pt x="148" y="61"/>
                      <a:pt x="145" y="59"/>
                      <a:pt x="144" y="56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19" y="80"/>
                      <a:pt x="119" y="80"/>
                      <a:pt x="119" y="80"/>
                    </a:cubicBezTo>
                    <a:cubicBezTo>
                      <a:pt x="118" y="82"/>
                      <a:pt x="116" y="84"/>
                      <a:pt x="113" y="84"/>
                    </a:cubicBezTo>
                    <a:cubicBezTo>
                      <a:pt x="113" y="84"/>
                      <a:pt x="113" y="85"/>
                      <a:pt x="112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79" name="Rettangolo 78">
            <a:extLst>
              <a:ext uri="{FF2B5EF4-FFF2-40B4-BE49-F238E27FC236}">
                <a16:creationId xmlns:a16="http://schemas.microsoft.com/office/drawing/2014/main" id="{CDD2ABC8-11F9-E348-8CEA-6C008DB922EE}"/>
              </a:ext>
            </a:extLst>
          </p:cNvPr>
          <p:cNvSpPr/>
          <p:nvPr/>
        </p:nvSpPr>
        <p:spPr>
          <a:xfrm>
            <a:off x="940273" y="13741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Отделение воды для наилучшей защиты форсунок от коррозии. </a:t>
            </a:r>
            <a:r>
              <a:rPr lang="ru-RU" dirty="0" err="1"/>
              <a:t>Sogefi</a:t>
            </a:r>
            <a:r>
              <a:rPr lang="ru-RU" dirty="0"/>
              <a:t> использует до 4 различных слоев для улучшения фильтрации топлива, сбора и отделения воды.</a:t>
            </a:r>
            <a:endParaRPr lang="it-IT" dirty="0"/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8FDD7F1D-B3DE-1D4F-BC6C-5C574069AE76}"/>
              </a:ext>
            </a:extLst>
          </p:cNvPr>
          <p:cNvSpPr/>
          <p:nvPr/>
        </p:nvSpPr>
        <p:spPr>
          <a:xfrm>
            <a:off x="940272" y="2478168"/>
            <a:ext cx="6136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Технологии, совместимые с самыми последними разработками (</a:t>
            </a:r>
            <a:r>
              <a:rPr lang="ru-RU" dirty="0" err="1"/>
              <a:t>биодизельное</a:t>
            </a:r>
            <a:r>
              <a:rPr lang="ru-RU" dirty="0"/>
              <a:t> топливо, впрыск топлива под высоким давлением)</a:t>
            </a:r>
            <a:endParaRPr lang="it-IT" dirty="0"/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90421598-221C-754C-8C50-9B30218568BB}"/>
              </a:ext>
            </a:extLst>
          </p:cNvPr>
          <p:cNvSpPr/>
          <p:nvPr/>
        </p:nvSpPr>
        <p:spPr>
          <a:xfrm>
            <a:off x="940273" y="3607772"/>
            <a:ext cx="5948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Подогрев: отсутствие риска сбоя при запуске двигателя в холод (нагреватель входит в комплект фильтра)</a:t>
            </a:r>
            <a:endParaRPr lang="it-IT" dirty="0"/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21EE81C2-E3A8-2243-9F5D-5D85979B3B38}"/>
              </a:ext>
            </a:extLst>
          </p:cNvPr>
          <p:cNvSpPr/>
          <p:nvPr/>
        </p:nvSpPr>
        <p:spPr>
          <a:xfrm>
            <a:off x="940272" y="4512051"/>
            <a:ext cx="6632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Технологию Diesel3Tech+ выбирают Все ведущие автопроизводители и оснащают дизельные двигатели, как в легковом сегменте так и в легком коммерческом</a:t>
            </a:r>
            <a:endParaRPr lang="it-IT" dirty="0"/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E5825BDD-075B-394E-AA1A-A6F02B848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257" y="1475348"/>
            <a:ext cx="2021793" cy="1353297"/>
          </a:xfrm>
          <a:prstGeom prst="rect">
            <a:avLst/>
          </a:prstGeom>
        </p:spPr>
      </p:pic>
      <p:grpSp>
        <p:nvGrpSpPr>
          <p:cNvPr id="99" name="Gruppo 98">
            <a:extLst>
              <a:ext uri="{FF2B5EF4-FFF2-40B4-BE49-F238E27FC236}">
                <a16:creationId xmlns:a16="http://schemas.microsoft.com/office/drawing/2014/main" id="{1EEE0021-3353-6641-A2B7-7F057F6241DF}"/>
              </a:ext>
            </a:extLst>
          </p:cNvPr>
          <p:cNvGrpSpPr/>
          <p:nvPr/>
        </p:nvGrpSpPr>
        <p:grpSpPr>
          <a:xfrm>
            <a:off x="517666" y="2565240"/>
            <a:ext cx="418546" cy="418546"/>
            <a:chOff x="520491" y="2600325"/>
            <a:chExt cx="418546" cy="418546"/>
          </a:xfrm>
        </p:grpSpPr>
        <p:sp>
          <p:nvSpPr>
            <p:cNvPr id="98" name="Rettangolo 97">
              <a:extLst>
                <a:ext uri="{FF2B5EF4-FFF2-40B4-BE49-F238E27FC236}">
                  <a16:creationId xmlns:a16="http://schemas.microsoft.com/office/drawing/2014/main" id="{7C50931F-592C-A74E-9046-434570F659CC}"/>
                </a:ext>
              </a:extLst>
            </p:cNvPr>
            <p:cNvSpPr/>
            <p:nvPr/>
          </p:nvSpPr>
          <p:spPr>
            <a:xfrm>
              <a:off x="520491" y="2600325"/>
              <a:ext cx="418546" cy="418546"/>
            </a:xfrm>
            <a:prstGeom prst="rect">
              <a:avLst/>
            </a:prstGeom>
            <a:solidFill>
              <a:srgbClr val="E3061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71" name="Groupe 191">
              <a:extLst>
                <a:ext uri="{FF2B5EF4-FFF2-40B4-BE49-F238E27FC236}">
                  <a16:creationId xmlns:a16="http://schemas.microsoft.com/office/drawing/2014/main" id="{B6D4ED34-E841-2E4A-8C6A-535895DAD76C}"/>
                </a:ext>
              </a:extLst>
            </p:cNvPr>
            <p:cNvGrpSpPr/>
            <p:nvPr/>
          </p:nvGrpSpPr>
          <p:grpSpPr>
            <a:xfrm>
              <a:off x="604576" y="2669453"/>
              <a:ext cx="254255" cy="276365"/>
              <a:chOff x="3888647" y="2235390"/>
              <a:chExt cx="181704" cy="197505"/>
            </a:xfrm>
            <a:solidFill>
              <a:schemeClr val="bg1"/>
            </a:solidFill>
          </p:grpSpPr>
          <p:grpSp>
            <p:nvGrpSpPr>
              <p:cNvPr id="72" name="Groupe 192">
                <a:extLst>
                  <a:ext uri="{FF2B5EF4-FFF2-40B4-BE49-F238E27FC236}">
                    <a16:creationId xmlns:a16="http://schemas.microsoft.com/office/drawing/2014/main" id="{017C9BAF-D546-4F4F-BACD-7F411E769899}"/>
                  </a:ext>
                </a:extLst>
              </p:cNvPr>
              <p:cNvGrpSpPr/>
              <p:nvPr/>
            </p:nvGrpSpPr>
            <p:grpSpPr>
              <a:xfrm>
                <a:off x="3888647" y="2235390"/>
                <a:ext cx="181704" cy="197505"/>
                <a:chOff x="6019800" y="4845053"/>
                <a:chExt cx="219075" cy="238125"/>
              </a:xfrm>
              <a:grpFill/>
            </p:grpSpPr>
            <p:sp>
              <p:nvSpPr>
                <p:cNvPr id="74" name="Freeform 508">
                  <a:extLst>
                    <a:ext uri="{FF2B5EF4-FFF2-40B4-BE49-F238E27FC236}">
                      <a16:creationId xmlns:a16="http://schemas.microsoft.com/office/drawing/2014/main" id="{E4C6DF0F-0521-6044-BDB2-187BFD476B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61075" y="4884738"/>
                  <a:ext cx="98425" cy="61913"/>
                </a:xfrm>
                <a:custGeom>
                  <a:avLst/>
                  <a:gdLst>
                    <a:gd name="T0" fmla="*/ 95 w 102"/>
                    <a:gd name="T1" fmla="*/ 0 h 64"/>
                    <a:gd name="T2" fmla="*/ 7 w 102"/>
                    <a:gd name="T3" fmla="*/ 0 h 64"/>
                    <a:gd name="T4" fmla="*/ 2 w 102"/>
                    <a:gd name="T5" fmla="*/ 2 h 64"/>
                    <a:gd name="T6" fmla="*/ 0 w 102"/>
                    <a:gd name="T7" fmla="*/ 7 h 64"/>
                    <a:gd name="T8" fmla="*/ 0 w 102"/>
                    <a:gd name="T9" fmla="*/ 57 h 64"/>
                    <a:gd name="T10" fmla="*/ 7 w 102"/>
                    <a:gd name="T11" fmla="*/ 64 h 64"/>
                    <a:gd name="T12" fmla="*/ 95 w 102"/>
                    <a:gd name="T13" fmla="*/ 64 h 64"/>
                    <a:gd name="T14" fmla="*/ 102 w 102"/>
                    <a:gd name="T15" fmla="*/ 57 h 64"/>
                    <a:gd name="T16" fmla="*/ 102 w 102"/>
                    <a:gd name="T17" fmla="*/ 7 h 64"/>
                    <a:gd name="T18" fmla="*/ 95 w 102"/>
                    <a:gd name="T19" fmla="*/ 0 h 64"/>
                    <a:gd name="T20" fmla="*/ 88 w 102"/>
                    <a:gd name="T21" fmla="*/ 50 h 64"/>
                    <a:gd name="T22" fmla="*/ 14 w 102"/>
                    <a:gd name="T23" fmla="*/ 50 h 64"/>
                    <a:gd name="T24" fmla="*/ 14 w 102"/>
                    <a:gd name="T25" fmla="*/ 14 h 64"/>
                    <a:gd name="T26" fmla="*/ 88 w 102"/>
                    <a:gd name="T27" fmla="*/ 14 h 64"/>
                    <a:gd name="T28" fmla="*/ 88 w 102"/>
                    <a:gd name="T29" fmla="*/ 5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2" h="64">
                      <a:moveTo>
                        <a:pt x="95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3" y="1"/>
                        <a:pt x="2" y="2"/>
                      </a:cubicBezTo>
                      <a:cubicBezTo>
                        <a:pt x="1" y="3"/>
                        <a:pt x="0" y="5"/>
                        <a:pt x="0" y="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0" y="60"/>
                        <a:pt x="3" y="64"/>
                        <a:pt x="7" y="64"/>
                      </a:cubicBezTo>
                      <a:cubicBezTo>
                        <a:pt x="95" y="64"/>
                        <a:pt x="95" y="64"/>
                        <a:pt x="95" y="64"/>
                      </a:cubicBezTo>
                      <a:cubicBezTo>
                        <a:pt x="99" y="64"/>
                        <a:pt x="102" y="60"/>
                        <a:pt x="102" y="57"/>
                      </a:cubicBezTo>
                      <a:cubicBezTo>
                        <a:pt x="102" y="7"/>
                        <a:pt x="102" y="7"/>
                        <a:pt x="102" y="7"/>
                      </a:cubicBezTo>
                      <a:cubicBezTo>
                        <a:pt x="102" y="3"/>
                        <a:pt x="99" y="0"/>
                        <a:pt x="95" y="0"/>
                      </a:cubicBezTo>
                      <a:close/>
                      <a:moveTo>
                        <a:pt x="88" y="50"/>
                      </a:move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88" y="14"/>
                        <a:pt x="88" y="14"/>
                        <a:pt x="88" y="14"/>
                      </a:cubicBezTo>
                      <a:lnTo>
                        <a:pt x="88" y="5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5" name="Rectangle 509">
                  <a:extLst>
                    <a:ext uri="{FF2B5EF4-FFF2-40B4-BE49-F238E27FC236}">
                      <a16:creationId xmlns:a16="http://schemas.microsoft.com/office/drawing/2014/main" id="{855AEE78-B630-A347-82A2-9E43557BA8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05525" y="4906963"/>
                  <a:ext cx="11113" cy="1587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6" name="Rectangle 510">
                  <a:extLst>
                    <a:ext uri="{FF2B5EF4-FFF2-40B4-BE49-F238E27FC236}">
                      <a16:creationId xmlns:a16="http://schemas.microsoft.com/office/drawing/2014/main" id="{0DF47CE7-7F98-254F-BDBC-8834720D2F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4888" y="4906963"/>
                  <a:ext cx="11113" cy="1587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7" name="Rectangle 511">
                  <a:extLst>
                    <a:ext uri="{FF2B5EF4-FFF2-40B4-BE49-F238E27FC236}">
                      <a16:creationId xmlns:a16="http://schemas.microsoft.com/office/drawing/2014/main" id="{7D0444AB-9185-5B4C-BACD-E2799854A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26163" y="4906963"/>
                  <a:ext cx="11113" cy="1587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8" name="Freeform 512">
                  <a:extLst>
                    <a:ext uri="{FF2B5EF4-FFF2-40B4-BE49-F238E27FC236}">
                      <a16:creationId xmlns:a16="http://schemas.microsoft.com/office/drawing/2014/main" id="{27A638D7-BE92-7545-BEB7-A1766A1600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19800" y="4845053"/>
                  <a:ext cx="219075" cy="238125"/>
                </a:xfrm>
                <a:custGeom>
                  <a:avLst/>
                  <a:gdLst>
                    <a:gd name="T0" fmla="*/ 213 w 228"/>
                    <a:gd name="T1" fmla="*/ 21 h 247"/>
                    <a:gd name="T2" fmla="*/ 184 w 228"/>
                    <a:gd name="T3" fmla="*/ 2 h 247"/>
                    <a:gd name="T4" fmla="*/ 174 w 228"/>
                    <a:gd name="T5" fmla="*/ 4 h 247"/>
                    <a:gd name="T6" fmla="*/ 176 w 228"/>
                    <a:gd name="T7" fmla="*/ 14 h 247"/>
                    <a:gd name="T8" fmla="*/ 193 w 228"/>
                    <a:gd name="T9" fmla="*/ 25 h 247"/>
                    <a:gd name="T10" fmla="*/ 193 w 228"/>
                    <a:gd name="T11" fmla="*/ 67 h 247"/>
                    <a:gd name="T12" fmla="*/ 196 w 228"/>
                    <a:gd name="T13" fmla="*/ 72 h 247"/>
                    <a:gd name="T14" fmla="*/ 214 w 228"/>
                    <a:gd name="T15" fmla="*/ 86 h 247"/>
                    <a:gd name="T16" fmla="*/ 214 w 228"/>
                    <a:gd name="T17" fmla="*/ 194 h 247"/>
                    <a:gd name="T18" fmla="*/ 209 w 228"/>
                    <a:gd name="T19" fmla="*/ 199 h 247"/>
                    <a:gd name="T20" fmla="*/ 204 w 228"/>
                    <a:gd name="T21" fmla="*/ 199 h 247"/>
                    <a:gd name="T22" fmla="*/ 199 w 228"/>
                    <a:gd name="T23" fmla="*/ 194 h 247"/>
                    <a:gd name="T24" fmla="*/ 199 w 228"/>
                    <a:gd name="T25" fmla="*/ 106 h 247"/>
                    <a:gd name="T26" fmla="*/ 180 w 228"/>
                    <a:gd name="T27" fmla="*/ 89 h 247"/>
                    <a:gd name="T28" fmla="*/ 173 w 228"/>
                    <a:gd name="T29" fmla="*/ 89 h 247"/>
                    <a:gd name="T30" fmla="*/ 173 w 228"/>
                    <a:gd name="T31" fmla="*/ 42 h 247"/>
                    <a:gd name="T32" fmla="*/ 146 w 228"/>
                    <a:gd name="T33" fmla="*/ 15 h 247"/>
                    <a:gd name="T34" fmla="*/ 44 w 228"/>
                    <a:gd name="T35" fmla="*/ 15 h 247"/>
                    <a:gd name="T36" fmla="*/ 17 w 228"/>
                    <a:gd name="T37" fmla="*/ 42 h 247"/>
                    <a:gd name="T38" fmla="*/ 17 w 228"/>
                    <a:gd name="T39" fmla="*/ 233 h 247"/>
                    <a:gd name="T40" fmla="*/ 7 w 228"/>
                    <a:gd name="T41" fmla="*/ 233 h 247"/>
                    <a:gd name="T42" fmla="*/ 0 w 228"/>
                    <a:gd name="T43" fmla="*/ 240 h 247"/>
                    <a:gd name="T44" fmla="*/ 7 w 228"/>
                    <a:gd name="T45" fmla="*/ 247 h 247"/>
                    <a:gd name="T46" fmla="*/ 184 w 228"/>
                    <a:gd name="T47" fmla="*/ 247 h 247"/>
                    <a:gd name="T48" fmla="*/ 191 w 228"/>
                    <a:gd name="T49" fmla="*/ 240 h 247"/>
                    <a:gd name="T50" fmla="*/ 184 w 228"/>
                    <a:gd name="T51" fmla="*/ 233 h 247"/>
                    <a:gd name="T52" fmla="*/ 173 w 228"/>
                    <a:gd name="T53" fmla="*/ 233 h 247"/>
                    <a:gd name="T54" fmla="*/ 173 w 228"/>
                    <a:gd name="T55" fmla="*/ 103 h 247"/>
                    <a:gd name="T56" fmla="*/ 180 w 228"/>
                    <a:gd name="T57" fmla="*/ 103 h 247"/>
                    <a:gd name="T58" fmla="*/ 185 w 228"/>
                    <a:gd name="T59" fmla="*/ 108 h 247"/>
                    <a:gd name="T60" fmla="*/ 185 w 228"/>
                    <a:gd name="T61" fmla="*/ 194 h 247"/>
                    <a:gd name="T62" fmla="*/ 204 w 228"/>
                    <a:gd name="T63" fmla="*/ 213 h 247"/>
                    <a:gd name="T64" fmla="*/ 209 w 228"/>
                    <a:gd name="T65" fmla="*/ 213 h 247"/>
                    <a:gd name="T66" fmla="*/ 228 w 228"/>
                    <a:gd name="T67" fmla="*/ 194 h 247"/>
                    <a:gd name="T68" fmla="*/ 228 w 228"/>
                    <a:gd name="T69" fmla="*/ 50 h 247"/>
                    <a:gd name="T70" fmla="*/ 213 w 228"/>
                    <a:gd name="T71" fmla="*/ 21 h 247"/>
                    <a:gd name="T72" fmla="*/ 159 w 228"/>
                    <a:gd name="T73" fmla="*/ 233 h 247"/>
                    <a:gd name="T74" fmla="*/ 31 w 228"/>
                    <a:gd name="T75" fmla="*/ 233 h 247"/>
                    <a:gd name="T76" fmla="*/ 31 w 228"/>
                    <a:gd name="T77" fmla="*/ 42 h 247"/>
                    <a:gd name="T78" fmla="*/ 44 w 228"/>
                    <a:gd name="T79" fmla="*/ 29 h 247"/>
                    <a:gd name="T80" fmla="*/ 146 w 228"/>
                    <a:gd name="T81" fmla="*/ 29 h 247"/>
                    <a:gd name="T82" fmla="*/ 159 w 228"/>
                    <a:gd name="T83" fmla="*/ 42 h 247"/>
                    <a:gd name="T84" fmla="*/ 159 w 228"/>
                    <a:gd name="T85" fmla="*/ 233 h 247"/>
                    <a:gd name="T86" fmla="*/ 214 w 228"/>
                    <a:gd name="T87" fmla="*/ 69 h 247"/>
                    <a:gd name="T88" fmla="*/ 207 w 228"/>
                    <a:gd name="T89" fmla="*/ 63 h 247"/>
                    <a:gd name="T90" fmla="*/ 207 w 228"/>
                    <a:gd name="T91" fmla="*/ 35 h 247"/>
                    <a:gd name="T92" fmla="*/ 214 w 228"/>
                    <a:gd name="T93" fmla="*/ 50 h 247"/>
                    <a:gd name="T94" fmla="*/ 214 w 228"/>
                    <a:gd name="T95" fmla="*/ 69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28" h="247">
                      <a:moveTo>
                        <a:pt x="213" y="21"/>
                      </a:moveTo>
                      <a:cubicBezTo>
                        <a:pt x="184" y="2"/>
                        <a:pt x="184" y="2"/>
                        <a:pt x="184" y="2"/>
                      </a:cubicBezTo>
                      <a:cubicBezTo>
                        <a:pt x="181" y="0"/>
                        <a:pt x="177" y="1"/>
                        <a:pt x="174" y="4"/>
                      </a:cubicBezTo>
                      <a:cubicBezTo>
                        <a:pt x="172" y="8"/>
                        <a:pt x="173" y="12"/>
                        <a:pt x="176" y="14"/>
                      </a:cubicBezTo>
                      <a:cubicBezTo>
                        <a:pt x="193" y="25"/>
                        <a:pt x="193" y="25"/>
                        <a:pt x="193" y="25"/>
                      </a:cubicBezTo>
                      <a:cubicBezTo>
                        <a:pt x="193" y="67"/>
                        <a:pt x="193" y="67"/>
                        <a:pt x="193" y="67"/>
                      </a:cubicBezTo>
                      <a:cubicBezTo>
                        <a:pt x="193" y="69"/>
                        <a:pt x="194" y="71"/>
                        <a:pt x="196" y="72"/>
                      </a:cubicBezTo>
                      <a:cubicBezTo>
                        <a:pt x="214" y="86"/>
                        <a:pt x="214" y="86"/>
                        <a:pt x="214" y="86"/>
                      </a:cubicBezTo>
                      <a:cubicBezTo>
                        <a:pt x="214" y="194"/>
                        <a:pt x="214" y="194"/>
                        <a:pt x="214" y="194"/>
                      </a:cubicBezTo>
                      <a:cubicBezTo>
                        <a:pt x="214" y="197"/>
                        <a:pt x="211" y="199"/>
                        <a:pt x="209" y="199"/>
                      </a:cubicBezTo>
                      <a:cubicBezTo>
                        <a:pt x="204" y="199"/>
                        <a:pt x="204" y="199"/>
                        <a:pt x="204" y="199"/>
                      </a:cubicBezTo>
                      <a:cubicBezTo>
                        <a:pt x="201" y="199"/>
                        <a:pt x="199" y="197"/>
                        <a:pt x="199" y="194"/>
                      </a:cubicBezTo>
                      <a:cubicBezTo>
                        <a:pt x="199" y="106"/>
                        <a:pt x="199" y="106"/>
                        <a:pt x="199" y="106"/>
                      </a:cubicBezTo>
                      <a:cubicBezTo>
                        <a:pt x="198" y="97"/>
                        <a:pt x="190" y="89"/>
                        <a:pt x="180" y="89"/>
                      </a:cubicBezTo>
                      <a:cubicBezTo>
                        <a:pt x="173" y="89"/>
                        <a:pt x="173" y="89"/>
                        <a:pt x="173" y="89"/>
                      </a:cubicBezTo>
                      <a:cubicBezTo>
                        <a:pt x="173" y="42"/>
                        <a:pt x="173" y="42"/>
                        <a:pt x="173" y="42"/>
                      </a:cubicBezTo>
                      <a:cubicBezTo>
                        <a:pt x="173" y="27"/>
                        <a:pt x="161" y="15"/>
                        <a:pt x="146" y="15"/>
                      </a:cubicBezTo>
                      <a:cubicBezTo>
                        <a:pt x="44" y="15"/>
                        <a:pt x="44" y="15"/>
                        <a:pt x="44" y="15"/>
                      </a:cubicBezTo>
                      <a:cubicBezTo>
                        <a:pt x="29" y="15"/>
                        <a:pt x="17" y="27"/>
                        <a:pt x="17" y="42"/>
                      </a:cubicBezTo>
                      <a:cubicBezTo>
                        <a:pt x="17" y="233"/>
                        <a:pt x="17" y="233"/>
                        <a:pt x="17" y="233"/>
                      </a:cubicBezTo>
                      <a:cubicBezTo>
                        <a:pt x="7" y="233"/>
                        <a:pt x="7" y="233"/>
                        <a:pt x="7" y="233"/>
                      </a:cubicBezTo>
                      <a:cubicBezTo>
                        <a:pt x="3" y="233"/>
                        <a:pt x="0" y="237"/>
                        <a:pt x="0" y="240"/>
                      </a:cubicBezTo>
                      <a:cubicBezTo>
                        <a:pt x="0" y="244"/>
                        <a:pt x="3" y="247"/>
                        <a:pt x="7" y="247"/>
                      </a:cubicBezTo>
                      <a:cubicBezTo>
                        <a:pt x="184" y="247"/>
                        <a:pt x="184" y="247"/>
                        <a:pt x="184" y="247"/>
                      </a:cubicBezTo>
                      <a:cubicBezTo>
                        <a:pt x="188" y="247"/>
                        <a:pt x="191" y="244"/>
                        <a:pt x="191" y="240"/>
                      </a:cubicBezTo>
                      <a:cubicBezTo>
                        <a:pt x="191" y="237"/>
                        <a:pt x="188" y="233"/>
                        <a:pt x="184" y="233"/>
                      </a:cubicBezTo>
                      <a:cubicBezTo>
                        <a:pt x="173" y="233"/>
                        <a:pt x="173" y="233"/>
                        <a:pt x="173" y="233"/>
                      </a:cubicBezTo>
                      <a:cubicBezTo>
                        <a:pt x="173" y="103"/>
                        <a:pt x="173" y="103"/>
                        <a:pt x="173" y="103"/>
                      </a:cubicBezTo>
                      <a:cubicBezTo>
                        <a:pt x="180" y="103"/>
                        <a:pt x="180" y="103"/>
                        <a:pt x="180" y="103"/>
                      </a:cubicBezTo>
                      <a:cubicBezTo>
                        <a:pt x="183" y="103"/>
                        <a:pt x="185" y="105"/>
                        <a:pt x="185" y="108"/>
                      </a:cubicBezTo>
                      <a:cubicBezTo>
                        <a:pt x="185" y="194"/>
                        <a:pt x="185" y="194"/>
                        <a:pt x="185" y="194"/>
                      </a:cubicBezTo>
                      <a:cubicBezTo>
                        <a:pt x="185" y="205"/>
                        <a:pt x="193" y="213"/>
                        <a:pt x="204" y="213"/>
                      </a:cubicBezTo>
                      <a:cubicBezTo>
                        <a:pt x="209" y="213"/>
                        <a:pt x="209" y="213"/>
                        <a:pt x="209" y="213"/>
                      </a:cubicBezTo>
                      <a:cubicBezTo>
                        <a:pt x="219" y="213"/>
                        <a:pt x="228" y="205"/>
                        <a:pt x="228" y="194"/>
                      </a:cubicBezTo>
                      <a:cubicBezTo>
                        <a:pt x="228" y="50"/>
                        <a:pt x="228" y="50"/>
                        <a:pt x="228" y="50"/>
                      </a:cubicBezTo>
                      <a:cubicBezTo>
                        <a:pt x="228" y="41"/>
                        <a:pt x="222" y="27"/>
                        <a:pt x="213" y="21"/>
                      </a:cubicBezTo>
                      <a:close/>
                      <a:moveTo>
                        <a:pt x="159" y="233"/>
                      </a:moveTo>
                      <a:cubicBezTo>
                        <a:pt x="31" y="233"/>
                        <a:pt x="31" y="233"/>
                        <a:pt x="31" y="233"/>
                      </a:cubicBezTo>
                      <a:cubicBezTo>
                        <a:pt x="31" y="42"/>
                        <a:pt x="31" y="42"/>
                        <a:pt x="31" y="42"/>
                      </a:cubicBezTo>
                      <a:cubicBezTo>
                        <a:pt x="31" y="34"/>
                        <a:pt x="37" y="29"/>
                        <a:pt x="44" y="29"/>
                      </a:cubicBezTo>
                      <a:cubicBezTo>
                        <a:pt x="146" y="29"/>
                        <a:pt x="146" y="29"/>
                        <a:pt x="146" y="29"/>
                      </a:cubicBezTo>
                      <a:cubicBezTo>
                        <a:pt x="153" y="29"/>
                        <a:pt x="159" y="34"/>
                        <a:pt x="159" y="42"/>
                      </a:cubicBezTo>
                      <a:lnTo>
                        <a:pt x="159" y="233"/>
                      </a:lnTo>
                      <a:close/>
                      <a:moveTo>
                        <a:pt x="214" y="69"/>
                      </a:moveTo>
                      <a:cubicBezTo>
                        <a:pt x="207" y="63"/>
                        <a:pt x="207" y="63"/>
                        <a:pt x="207" y="63"/>
                      </a:cubicBezTo>
                      <a:cubicBezTo>
                        <a:pt x="207" y="35"/>
                        <a:pt x="207" y="35"/>
                        <a:pt x="207" y="35"/>
                      </a:cubicBezTo>
                      <a:cubicBezTo>
                        <a:pt x="211" y="38"/>
                        <a:pt x="214" y="45"/>
                        <a:pt x="214" y="50"/>
                      </a:cubicBezTo>
                      <a:lnTo>
                        <a:pt x="214" y="6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sp>
            <p:nvSpPr>
              <p:cNvPr id="73" name="ZoneTexte 193">
                <a:extLst>
                  <a:ext uri="{FF2B5EF4-FFF2-40B4-BE49-F238E27FC236}">
                    <a16:creationId xmlns:a16="http://schemas.microsoft.com/office/drawing/2014/main" id="{EEE4A563-5D23-8C46-A8FC-4086809CEBE4}"/>
                  </a:ext>
                </a:extLst>
              </p:cNvPr>
              <p:cNvSpPr txBox="1"/>
              <p:nvPr/>
            </p:nvSpPr>
            <p:spPr>
              <a:xfrm>
                <a:off x="3906339" y="2316956"/>
                <a:ext cx="117974" cy="1084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</a:rPr>
                  <a:t>G</a:t>
                </a:r>
              </a:p>
            </p:txBody>
          </p:sp>
        </p:grpSp>
      </p:grpSp>
      <p:grpSp>
        <p:nvGrpSpPr>
          <p:cNvPr id="112" name="Gruppo 111">
            <a:extLst>
              <a:ext uri="{FF2B5EF4-FFF2-40B4-BE49-F238E27FC236}">
                <a16:creationId xmlns:a16="http://schemas.microsoft.com/office/drawing/2014/main" id="{D16D85F2-2F2A-FE4E-8FF2-C982D086DC07}"/>
              </a:ext>
            </a:extLst>
          </p:cNvPr>
          <p:cNvGrpSpPr/>
          <p:nvPr/>
        </p:nvGrpSpPr>
        <p:grpSpPr>
          <a:xfrm>
            <a:off x="515938" y="1484313"/>
            <a:ext cx="418546" cy="418546"/>
            <a:chOff x="518763" y="1487096"/>
            <a:chExt cx="418546" cy="418546"/>
          </a:xfrm>
        </p:grpSpPr>
        <p:sp>
          <p:nvSpPr>
            <p:cNvPr id="111" name="Rettangolo 110">
              <a:extLst>
                <a:ext uri="{FF2B5EF4-FFF2-40B4-BE49-F238E27FC236}">
                  <a16:creationId xmlns:a16="http://schemas.microsoft.com/office/drawing/2014/main" id="{7EC1D77C-8E48-044D-81E4-1AC78CBDBA05}"/>
                </a:ext>
              </a:extLst>
            </p:cNvPr>
            <p:cNvSpPr/>
            <p:nvPr/>
          </p:nvSpPr>
          <p:spPr>
            <a:xfrm>
              <a:off x="518763" y="1487096"/>
              <a:ext cx="418546" cy="418546"/>
            </a:xfrm>
            <a:prstGeom prst="rect">
              <a:avLst/>
            </a:prstGeom>
            <a:solidFill>
              <a:srgbClr val="E3061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61" name="Groupe 172">
              <a:extLst>
                <a:ext uri="{FF2B5EF4-FFF2-40B4-BE49-F238E27FC236}">
                  <a16:creationId xmlns:a16="http://schemas.microsoft.com/office/drawing/2014/main" id="{D4229D56-1C5E-DC46-861B-B8C58289B184}"/>
                </a:ext>
              </a:extLst>
            </p:cNvPr>
            <p:cNvGrpSpPr/>
            <p:nvPr/>
          </p:nvGrpSpPr>
          <p:grpSpPr>
            <a:xfrm>
              <a:off x="555352" y="1560597"/>
              <a:ext cx="331971" cy="268203"/>
              <a:chOff x="5988050" y="5283201"/>
              <a:chExt cx="280988" cy="227013"/>
            </a:xfrm>
            <a:solidFill>
              <a:schemeClr val="bg1"/>
            </a:solidFill>
          </p:grpSpPr>
          <p:sp>
            <p:nvSpPr>
              <p:cNvPr id="62" name="Freeform 518">
                <a:extLst>
                  <a:ext uri="{FF2B5EF4-FFF2-40B4-BE49-F238E27FC236}">
                    <a16:creationId xmlns:a16="http://schemas.microsoft.com/office/drawing/2014/main" id="{38BA4324-9775-9148-AEFA-1183ADDD1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73775" y="5327651"/>
                <a:ext cx="109538" cy="136525"/>
              </a:xfrm>
              <a:custGeom>
                <a:avLst/>
                <a:gdLst>
                  <a:gd name="T0" fmla="*/ 56 w 114"/>
                  <a:gd name="T1" fmla="*/ 142 h 142"/>
                  <a:gd name="T2" fmla="*/ 57 w 114"/>
                  <a:gd name="T3" fmla="*/ 142 h 142"/>
                  <a:gd name="T4" fmla="*/ 57 w 114"/>
                  <a:gd name="T5" fmla="*/ 142 h 142"/>
                  <a:gd name="T6" fmla="*/ 104 w 114"/>
                  <a:gd name="T7" fmla="*/ 113 h 142"/>
                  <a:gd name="T8" fmla="*/ 91 w 114"/>
                  <a:gd name="T9" fmla="*/ 46 h 142"/>
                  <a:gd name="T10" fmla="*/ 64 w 114"/>
                  <a:gd name="T11" fmla="*/ 6 h 142"/>
                  <a:gd name="T12" fmla="*/ 57 w 114"/>
                  <a:gd name="T13" fmla="*/ 0 h 142"/>
                  <a:gd name="T14" fmla="*/ 50 w 114"/>
                  <a:gd name="T15" fmla="*/ 6 h 142"/>
                  <a:gd name="T16" fmla="*/ 22 w 114"/>
                  <a:gd name="T17" fmla="*/ 46 h 142"/>
                  <a:gd name="T18" fmla="*/ 9 w 114"/>
                  <a:gd name="T19" fmla="*/ 113 h 142"/>
                  <a:gd name="T20" fmla="*/ 56 w 114"/>
                  <a:gd name="T21" fmla="*/ 142 h 142"/>
                  <a:gd name="T22" fmla="*/ 33 w 114"/>
                  <a:gd name="T23" fmla="*/ 55 h 142"/>
                  <a:gd name="T24" fmla="*/ 57 w 114"/>
                  <a:gd name="T25" fmla="*/ 23 h 142"/>
                  <a:gd name="T26" fmla="*/ 81 w 114"/>
                  <a:gd name="T27" fmla="*/ 55 h 142"/>
                  <a:gd name="T28" fmla="*/ 91 w 114"/>
                  <a:gd name="T29" fmla="*/ 108 h 142"/>
                  <a:gd name="T30" fmla="*/ 57 w 114"/>
                  <a:gd name="T31" fmla="*/ 128 h 142"/>
                  <a:gd name="T32" fmla="*/ 57 w 114"/>
                  <a:gd name="T33" fmla="*/ 128 h 142"/>
                  <a:gd name="T34" fmla="*/ 22 w 114"/>
                  <a:gd name="T35" fmla="*/ 108 h 142"/>
                  <a:gd name="T36" fmla="*/ 33 w 114"/>
                  <a:gd name="T37" fmla="*/ 5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42">
                    <a:moveTo>
                      <a:pt x="56" y="142"/>
                    </a:moveTo>
                    <a:cubicBezTo>
                      <a:pt x="57" y="142"/>
                      <a:pt x="57" y="142"/>
                      <a:pt x="57" y="142"/>
                    </a:cubicBezTo>
                    <a:cubicBezTo>
                      <a:pt x="57" y="142"/>
                      <a:pt x="57" y="142"/>
                      <a:pt x="57" y="142"/>
                    </a:cubicBezTo>
                    <a:cubicBezTo>
                      <a:pt x="78" y="142"/>
                      <a:pt x="96" y="131"/>
                      <a:pt x="104" y="113"/>
                    </a:cubicBezTo>
                    <a:cubicBezTo>
                      <a:pt x="114" y="92"/>
                      <a:pt x="109" y="67"/>
                      <a:pt x="91" y="46"/>
                    </a:cubicBezTo>
                    <a:cubicBezTo>
                      <a:pt x="66" y="16"/>
                      <a:pt x="64" y="6"/>
                      <a:pt x="64" y="6"/>
                    </a:cubicBezTo>
                    <a:cubicBezTo>
                      <a:pt x="63" y="2"/>
                      <a:pt x="60" y="0"/>
                      <a:pt x="57" y="0"/>
                    </a:cubicBezTo>
                    <a:cubicBezTo>
                      <a:pt x="53" y="0"/>
                      <a:pt x="50" y="2"/>
                      <a:pt x="50" y="6"/>
                    </a:cubicBezTo>
                    <a:cubicBezTo>
                      <a:pt x="50" y="6"/>
                      <a:pt x="48" y="16"/>
                      <a:pt x="22" y="46"/>
                    </a:cubicBezTo>
                    <a:cubicBezTo>
                      <a:pt x="5" y="67"/>
                      <a:pt x="0" y="92"/>
                      <a:pt x="9" y="113"/>
                    </a:cubicBezTo>
                    <a:cubicBezTo>
                      <a:pt x="18" y="131"/>
                      <a:pt x="35" y="142"/>
                      <a:pt x="56" y="142"/>
                    </a:cubicBezTo>
                    <a:close/>
                    <a:moveTo>
                      <a:pt x="33" y="55"/>
                    </a:moveTo>
                    <a:cubicBezTo>
                      <a:pt x="45" y="41"/>
                      <a:pt x="52" y="31"/>
                      <a:pt x="57" y="23"/>
                    </a:cubicBezTo>
                    <a:cubicBezTo>
                      <a:pt x="61" y="31"/>
                      <a:pt x="69" y="41"/>
                      <a:pt x="81" y="55"/>
                    </a:cubicBezTo>
                    <a:cubicBezTo>
                      <a:pt x="95" y="72"/>
                      <a:pt x="99" y="92"/>
                      <a:pt x="91" y="108"/>
                    </a:cubicBezTo>
                    <a:cubicBezTo>
                      <a:pt x="85" y="121"/>
                      <a:pt x="73" y="128"/>
                      <a:pt x="57" y="128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41" y="128"/>
                      <a:pt x="28" y="121"/>
                      <a:pt x="22" y="108"/>
                    </a:cubicBezTo>
                    <a:cubicBezTo>
                      <a:pt x="15" y="92"/>
                      <a:pt x="19" y="72"/>
                      <a:pt x="33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519">
                <a:extLst>
                  <a:ext uri="{FF2B5EF4-FFF2-40B4-BE49-F238E27FC236}">
                    <a16:creationId xmlns:a16="http://schemas.microsoft.com/office/drawing/2014/main" id="{0DB71D26-8B23-5C4B-9372-891023333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588" y="5408613"/>
                <a:ext cx="26988" cy="33338"/>
              </a:xfrm>
              <a:custGeom>
                <a:avLst/>
                <a:gdLst>
                  <a:gd name="T0" fmla="*/ 16 w 27"/>
                  <a:gd name="T1" fmla="*/ 34 h 35"/>
                  <a:gd name="T2" fmla="*/ 19 w 27"/>
                  <a:gd name="T3" fmla="*/ 35 h 35"/>
                  <a:gd name="T4" fmla="*/ 25 w 27"/>
                  <a:gd name="T5" fmla="*/ 31 h 35"/>
                  <a:gd name="T6" fmla="*/ 23 w 27"/>
                  <a:gd name="T7" fmla="*/ 21 h 35"/>
                  <a:gd name="T8" fmla="*/ 14 w 27"/>
                  <a:gd name="T9" fmla="*/ 7 h 35"/>
                  <a:gd name="T10" fmla="*/ 6 w 27"/>
                  <a:gd name="T11" fmla="*/ 0 h 35"/>
                  <a:gd name="T12" fmla="*/ 0 w 27"/>
                  <a:gd name="T13" fmla="*/ 7 h 35"/>
                  <a:gd name="T14" fmla="*/ 16 w 27"/>
                  <a:gd name="T15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35">
                    <a:moveTo>
                      <a:pt x="16" y="34"/>
                    </a:moveTo>
                    <a:cubicBezTo>
                      <a:pt x="17" y="34"/>
                      <a:pt x="18" y="35"/>
                      <a:pt x="19" y="35"/>
                    </a:cubicBezTo>
                    <a:cubicBezTo>
                      <a:pt x="22" y="35"/>
                      <a:pt x="24" y="33"/>
                      <a:pt x="25" y="31"/>
                    </a:cubicBezTo>
                    <a:cubicBezTo>
                      <a:pt x="27" y="28"/>
                      <a:pt x="26" y="23"/>
                      <a:pt x="23" y="21"/>
                    </a:cubicBezTo>
                    <a:cubicBezTo>
                      <a:pt x="14" y="17"/>
                      <a:pt x="14" y="7"/>
                      <a:pt x="14" y="7"/>
                    </a:cubicBezTo>
                    <a:cubicBezTo>
                      <a:pt x="14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25"/>
                      <a:pt x="16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Freeform 520">
                <a:extLst>
                  <a:ext uri="{FF2B5EF4-FFF2-40B4-BE49-F238E27FC236}">
                    <a16:creationId xmlns:a16="http://schemas.microsoft.com/office/drawing/2014/main" id="{29D22E8D-B26F-AC46-A262-5D7E18E98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8050" y="5375276"/>
                <a:ext cx="244475" cy="134938"/>
              </a:xfrm>
              <a:custGeom>
                <a:avLst/>
                <a:gdLst>
                  <a:gd name="T0" fmla="*/ 145 w 253"/>
                  <a:gd name="T1" fmla="*/ 126 h 140"/>
                  <a:gd name="T2" fmla="*/ 41 w 253"/>
                  <a:gd name="T3" fmla="*/ 24 h 140"/>
                  <a:gd name="T4" fmla="*/ 58 w 253"/>
                  <a:gd name="T5" fmla="*/ 42 h 140"/>
                  <a:gd name="T6" fmla="*/ 63 w 253"/>
                  <a:gd name="T7" fmla="*/ 44 h 140"/>
                  <a:gd name="T8" fmla="*/ 68 w 253"/>
                  <a:gd name="T9" fmla="*/ 42 h 140"/>
                  <a:gd name="T10" fmla="*/ 68 w 253"/>
                  <a:gd name="T11" fmla="*/ 32 h 140"/>
                  <a:gd name="T12" fmla="*/ 40 w 253"/>
                  <a:gd name="T13" fmla="*/ 3 h 140"/>
                  <a:gd name="T14" fmla="*/ 38 w 253"/>
                  <a:gd name="T15" fmla="*/ 1 h 140"/>
                  <a:gd name="T16" fmla="*/ 37 w 253"/>
                  <a:gd name="T17" fmla="*/ 1 h 140"/>
                  <a:gd name="T18" fmla="*/ 36 w 253"/>
                  <a:gd name="T19" fmla="*/ 1 h 140"/>
                  <a:gd name="T20" fmla="*/ 36 w 253"/>
                  <a:gd name="T21" fmla="*/ 0 h 140"/>
                  <a:gd name="T22" fmla="*/ 35 w 253"/>
                  <a:gd name="T23" fmla="*/ 0 h 140"/>
                  <a:gd name="T24" fmla="*/ 34 w 253"/>
                  <a:gd name="T25" fmla="*/ 0 h 140"/>
                  <a:gd name="T26" fmla="*/ 34 w 253"/>
                  <a:gd name="T27" fmla="*/ 0 h 140"/>
                  <a:gd name="T28" fmla="*/ 30 w 253"/>
                  <a:gd name="T29" fmla="*/ 3 h 140"/>
                  <a:gd name="T30" fmla="*/ 2 w 253"/>
                  <a:gd name="T31" fmla="*/ 32 h 140"/>
                  <a:gd name="T32" fmla="*/ 3 w 253"/>
                  <a:gd name="T33" fmla="*/ 42 h 140"/>
                  <a:gd name="T34" fmla="*/ 8 w 253"/>
                  <a:gd name="T35" fmla="*/ 44 h 140"/>
                  <a:gd name="T36" fmla="*/ 13 w 253"/>
                  <a:gd name="T37" fmla="*/ 42 h 140"/>
                  <a:gd name="T38" fmla="*/ 28 w 253"/>
                  <a:gd name="T39" fmla="*/ 26 h 140"/>
                  <a:gd name="T40" fmla="*/ 145 w 253"/>
                  <a:gd name="T41" fmla="*/ 140 h 140"/>
                  <a:gd name="T42" fmla="*/ 253 w 253"/>
                  <a:gd name="T43" fmla="*/ 70 h 140"/>
                  <a:gd name="T44" fmla="*/ 240 w 253"/>
                  <a:gd name="T45" fmla="*/ 66 h 140"/>
                  <a:gd name="T46" fmla="*/ 145 w 253"/>
                  <a:gd name="T47" fmla="*/ 12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3" h="140">
                    <a:moveTo>
                      <a:pt x="145" y="126"/>
                    </a:moveTo>
                    <a:cubicBezTo>
                      <a:pt x="89" y="126"/>
                      <a:pt x="43" y="81"/>
                      <a:pt x="41" y="24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9" y="43"/>
                      <a:pt x="61" y="44"/>
                      <a:pt x="63" y="44"/>
                    </a:cubicBezTo>
                    <a:cubicBezTo>
                      <a:pt x="65" y="44"/>
                      <a:pt x="66" y="44"/>
                      <a:pt x="68" y="42"/>
                    </a:cubicBezTo>
                    <a:cubicBezTo>
                      <a:pt x="70" y="40"/>
                      <a:pt x="71" y="35"/>
                      <a:pt x="68" y="32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2"/>
                      <a:pt x="39" y="1"/>
                      <a:pt x="38" y="1"/>
                    </a:cubicBezTo>
                    <a:cubicBezTo>
                      <a:pt x="38" y="1"/>
                      <a:pt x="38" y="1"/>
                      <a:pt x="37" y="1"/>
                    </a:cubicBezTo>
                    <a:cubicBezTo>
                      <a:pt x="37" y="1"/>
                      <a:pt x="37" y="1"/>
                      <a:pt x="36" y="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1"/>
                      <a:pt x="31" y="1"/>
                      <a:pt x="30" y="3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0" y="35"/>
                      <a:pt x="0" y="40"/>
                      <a:pt x="3" y="42"/>
                    </a:cubicBezTo>
                    <a:cubicBezTo>
                      <a:pt x="4" y="44"/>
                      <a:pt x="6" y="44"/>
                      <a:pt x="8" y="44"/>
                    </a:cubicBezTo>
                    <a:cubicBezTo>
                      <a:pt x="9" y="44"/>
                      <a:pt x="11" y="43"/>
                      <a:pt x="13" y="42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9" y="89"/>
                      <a:pt x="82" y="140"/>
                      <a:pt x="145" y="140"/>
                    </a:cubicBezTo>
                    <a:cubicBezTo>
                      <a:pt x="193" y="140"/>
                      <a:pt x="235" y="111"/>
                      <a:pt x="253" y="70"/>
                    </a:cubicBezTo>
                    <a:cubicBezTo>
                      <a:pt x="240" y="66"/>
                      <a:pt x="240" y="66"/>
                      <a:pt x="240" y="66"/>
                    </a:cubicBezTo>
                    <a:cubicBezTo>
                      <a:pt x="223" y="101"/>
                      <a:pt x="187" y="126"/>
                      <a:pt x="145" y="1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Freeform 521">
                <a:extLst>
                  <a:ext uri="{FF2B5EF4-FFF2-40B4-BE49-F238E27FC236}">
                    <a16:creationId xmlns:a16="http://schemas.microsoft.com/office/drawing/2014/main" id="{BA4EFB31-A7B3-9740-B42B-B02CC556F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4563" y="5283201"/>
                <a:ext cx="244475" cy="134938"/>
              </a:xfrm>
              <a:custGeom>
                <a:avLst/>
                <a:gdLst>
                  <a:gd name="T0" fmla="*/ 252 w 255"/>
                  <a:gd name="T1" fmla="*/ 98 h 140"/>
                  <a:gd name="T2" fmla="*/ 242 w 255"/>
                  <a:gd name="T3" fmla="*/ 99 h 140"/>
                  <a:gd name="T4" fmla="*/ 226 w 255"/>
                  <a:gd name="T5" fmla="*/ 115 h 140"/>
                  <a:gd name="T6" fmla="*/ 108 w 255"/>
                  <a:gd name="T7" fmla="*/ 0 h 140"/>
                  <a:gd name="T8" fmla="*/ 0 w 255"/>
                  <a:gd name="T9" fmla="*/ 73 h 140"/>
                  <a:gd name="T10" fmla="*/ 14 w 255"/>
                  <a:gd name="T11" fmla="*/ 75 h 140"/>
                  <a:gd name="T12" fmla="*/ 108 w 255"/>
                  <a:gd name="T13" fmla="*/ 14 h 140"/>
                  <a:gd name="T14" fmla="*/ 212 w 255"/>
                  <a:gd name="T15" fmla="*/ 115 h 140"/>
                  <a:gd name="T16" fmla="*/ 197 w 255"/>
                  <a:gd name="T17" fmla="*/ 99 h 140"/>
                  <a:gd name="T18" fmla="*/ 187 w 255"/>
                  <a:gd name="T19" fmla="*/ 98 h 140"/>
                  <a:gd name="T20" fmla="*/ 186 w 255"/>
                  <a:gd name="T21" fmla="*/ 108 h 140"/>
                  <a:gd name="T22" fmla="*/ 214 w 255"/>
                  <a:gd name="T23" fmla="*/ 138 h 140"/>
                  <a:gd name="T24" fmla="*/ 218 w 255"/>
                  <a:gd name="T25" fmla="*/ 140 h 140"/>
                  <a:gd name="T26" fmla="*/ 219 w 255"/>
                  <a:gd name="T27" fmla="*/ 140 h 140"/>
                  <a:gd name="T28" fmla="*/ 219 w 255"/>
                  <a:gd name="T29" fmla="*/ 140 h 140"/>
                  <a:gd name="T30" fmla="*/ 219 w 255"/>
                  <a:gd name="T31" fmla="*/ 140 h 140"/>
                  <a:gd name="T32" fmla="*/ 219 w 255"/>
                  <a:gd name="T33" fmla="*/ 140 h 140"/>
                  <a:gd name="T34" fmla="*/ 224 w 255"/>
                  <a:gd name="T35" fmla="*/ 138 h 140"/>
                  <a:gd name="T36" fmla="*/ 252 w 255"/>
                  <a:gd name="T37" fmla="*/ 108 h 140"/>
                  <a:gd name="T38" fmla="*/ 252 w 255"/>
                  <a:gd name="T39" fmla="*/ 9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5" h="140">
                    <a:moveTo>
                      <a:pt x="252" y="98"/>
                    </a:moveTo>
                    <a:cubicBezTo>
                      <a:pt x="249" y="96"/>
                      <a:pt x="244" y="96"/>
                      <a:pt x="242" y="99"/>
                    </a:cubicBezTo>
                    <a:cubicBezTo>
                      <a:pt x="226" y="115"/>
                      <a:pt x="226" y="115"/>
                      <a:pt x="226" y="115"/>
                    </a:cubicBezTo>
                    <a:cubicBezTo>
                      <a:pt x="225" y="52"/>
                      <a:pt x="172" y="0"/>
                      <a:pt x="108" y="0"/>
                    </a:cubicBezTo>
                    <a:cubicBezTo>
                      <a:pt x="59" y="0"/>
                      <a:pt x="17" y="30"/>
                      <a:pt x="0" y="73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30" y="39"/>
                      <a:pt x="66" y="14"/>
                      <a:pt x="108" y="14"/>
                    </a:cubicBezTo>
                    <a:cubicBezTo>
                      <a:pt x="165" y="14"/>
                      <a:pt x="211" y="59"/>
                      <a:pt x="212" y="115"/>
                    </a:cubicBezTo>
                    <a:cubicBezTo>
                      <a:pt x="197" y="99"/>
                      <a:pt x="197" y="99"/>
                      <a:pt x="197" y="99"/>
                    </a:cubicBezTo>
                    <a:cubicBezTo>
                      <a:pt x="194" y="96"/>
                      <a:pt x="190" y="96"/>
                      <a:pt x="187" y="98"/>
                    </a:cubicBezTo>
                    <a:cubicBezTo>
                      <a:pt x="184" y="101"/>
                      <a:pt x="184" y="105"/>
                      <a:pt x="186" y="108"/>
                    </a:cubicBezTo>
                    <a:cubicBezTo>
                      <a:pt x="214" y="138"/>
                      <a:pt x="214" y="138"/>
                      <a:pt x="214" y="138"/>
                    </a:cubicBezTo>
                    <a:cubicBezTo>
                      <a:pt x="215" y="139"/>
                      <a:pt x="216" y="140"/>
                      <a:pt x="218" y="140"/>
                    </a:cubicBezTo>
                    <a:cubicBezTo>
                      <a:pt x="218" y="140"/>
                      <a:pt x="218" y="140"/>
                      <a:pt x="219" y="140"/>
                    </a:cubicBezTo>
                    <a:cubicBezTo>
                      <a:pt x="219" y="140"/>
                      <a:pt x="219" y="140"/>
                      <a:pt x="219" y="140"/>
                    </a:cubicBezTo>
                    <a:cubicBezTo>
                      <a:pt x="219" y="140"/>
                      <a:pt x="219" y="140"/>
                      <a:pt x="219" y="140"/>
                    </a:cubicBezTo>
                    <a:cubicBezTo>
                      <a:pt x="219" y="140"/>
                      <a:pt x="219" y="140"/>
                      <a:pt x="219" y="140"/>
                    </a:cubicBezTo>
                    <a:cubicBezTo>
                      <a:pt x="221" y="140"/>
                      <a:pt x="223" y="139"/>
                      <a:pt x="224" y="138"/>
                    </a:cubicBezTo>
                    <a:cubicBezTo>
                      <a:pt x="252" y="108"/>
                      <a:pt x="252" y="108"/>
                      <a:pt x="252" y="108"/>
                    </a:cubicBezTo>
                    <a:cubicBezTo>
                      <a:pt x="255" y="105"/>
                      <a:pt x="254" y="101"/>
                      <a:pt x="25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CEE2A2ED-FE61-E640-BC11-E4EC6D0010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712" y="2842677"/>
            <a:ext cx="4600988" cy="3071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7A20F6-B8C9-4DC2-8904-6E531840142D}"/>
              </a:ext>
            </a:extLst>
          </p:cNvPr>
          <p:cNvSpPr/>
          <p:nvPr/>
        </p:nvSpPr>
        <p:spPr>
          <a:xfrm>
            <a:off x="347209" y="6320947"/>
            <a:ext cx="798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hlinkClick r:id="rId4"/>
              </a:rPr>
              <a:t>Purflux</a:t>
            </a:r>
            <a:r>
              <a:rPr lang="fr-FR" dirty="0">
                <a:hlinkClick r:id="rId4"/>
              </a:rPr>
              <a:t> - Diesel3Tech™ &amp; Diesel3Tech+™ Technologies - YouTube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444926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testo 24">
            <a:extLst>
              <a:ext uri="{FF2B5EF4-FFF2-40B4-BE49-F238E27FC236}">
                <a16:creationId xmlns:a16="http://schemas.microsoft.com/office/drawing/2014/main" id="{CF8EFE4F-7DCB-F244-A55B-058FA5343B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352" y="1073447"/>
            <a:ext cx="3525324" cy="623211"/>
          </a:xfrm>
        </p:spPr>
        <p:txBody>
          <a:bodyPr/>
          <a:lstStyle/>
          <a:p>
            <a:r>
              <a:rPr lang="it-IT" dirty="0"/>
              <a:t>3 </a:t>
            </a:r>
            <a:r>
              <a:rPr lang="ru-RU" dirty="0"/>
              <a:t>СЛОЙНАЯ ТЕХНОЛОГИЯ</a:t>
            </a:r>
            <a:r>
              <a:rPr lang="it-IT" dirty="0"/>
              <a:t>!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2006" y="227579"/>
            <a:ext cx="9595899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pc="-5" dirty="0"/>
              <a:t>ИННОВАЦИОННЫЙ </a:t>
            </a:r>
            <a:r>
              <a:rPr lang="fr-FR" b="1" spc="-5" dirty="0"/>
              <a:t>CABIN3TECH+</a:t>
            </a:r>
            <a:r>
              <a:rPr lang="fr-FR" sz="3075" b="1" spc="-7" baseline="31165" dirty="0"/>
              <a:t>®</a:t>
            </a:r>
            <a:endParaRPr sz="3500" dirty="0">
              <a:latin typeface="Century Gothic"/>
              <a:cs typeface="Century Gothic"/>
            </a:endParaRP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C8D965D8-32CB-E64E-BE14-41577ECDC14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2628" y="1879029"/>
            <a:ext cx="7557519" cy="2811157"/>
          </a:xfrm>
        </p:spPr>
        <p:txBody>
          <a:bodyPr/>
          <a:lstStyle/>
          <a:p>
            <a:pPr marL="36000">
              <a:lnSpc>
                <a:spcPts val="2020"/>
              </a:lnSpc>
              <a:spcBef>
                <a:spcPts val="0"/>
              </a:spcBef>
            </a:pPr>
            <a:r>
              <a:rPr lang="it-IT" sz="1800" b="1" dirty="0">
                <a:solidFill>
                  <a:srgbClr val="ED1C24"/>
                </a:solidFill>
                <a:cs typeface="Calibri"/>
              </a:rPr>
              <a:t>1</a:t>
            </a:r>
            <a:r>
              <a:rPr lang="it-IT" sz="1800" b="1" spc="-10" dirty="0">
                <a:solidFill>
                  <a:srgbClr val="ED1C24"/>
                </a:solidFill>
                <a:cs typeface="Calibri"/>
              </a:rPr>
              <a:t> </a:t>
            </a:r>
            <a:r>
              <a:rPr lang="it-IT" sz="1800" b="1" dirty="0">
                <a:solidFill>
                  <a:srgbClr val="ED1C24"/>
                </a:solidFill>
                <a:cs typeface="Calibri"/>
              </a:rPr>
              <a:t>▪</a:t>
            </a:r>
            <a:r>
              <a:rPr lang="it-IT" sz="1800" b="1" spc="-15" dirty="0">
                <a:solidFill>
                  <a:srgbClr val="ED1C24"/>
                </a:solidFill>
                <a:cs typeface="Calibri"/>
              </a:rPr>
              <a:t> </a:t>
            </a:r>
            <a:r>
              <a:rPr lang="ru-RU" sz="1800" b="1" spc="-10" dirty="0">
                <a:solidFill>
                  <a:srgbClr val="ED1C24"/>
                </a:solidFill>
                <a:cs typeface="Calibri"/>
              </a:rPr>
              <a:t>ПРЕДВАРИТЕЛЬНАЯ ФИЛЬТРАЦИЯ</a:t>
            </a:r>
            <a:endParaRPr lang="it-IT" sz="1800" dirty="0">
              <a:cs typeface="Calibri"/>
            </a:endParaRPr>
          </a:p>
          <a:p>
            <a:pPr marL="36000">
              <a:lnSpc>
                <a:spcPts val="1780"/>
              </a:lnSpc>
              <a:spcBef>
                <a:spcPts val="0"/>
              </a:spcBef>
            </a:pPr>
            <a:r>
              <a:rPr lang="ru-RU" spc="-10" dirty="0">
                <a:solidFill>
                  <a:srgbClr val="231F20"/>
                </a:solidFill>
                <a:cs typeface="Calibri"/>
              </a:rPr>
              <a:t>Синтетический слой обеспечивает 1 – й барьер против крупных частиц - удаление некоторых основных источников аллергенов, переносимых воздушно-капельным путем (пыльцы и клещей).</a:t>
            </a:r>
            <a:endParaRPr lang="it-IT" dirty="0">
              <a:cs typeface="Calibri"/>
            </a:endParaRPr>
          </a:p>
          <a:p>
            <a:pPr marL="36000" indent="-158750">
              <a:lnSpc>
                <a:spcPts val="2020"/>
              </a:lnSpc>
              <a:spcBef>
                <a:spcPts val="0"/>
              </a:spcBef>
              <a:buAutoNum type="arabicPlain" startAt="2"/>
              <a:tabLst>
                <a:tab pos="196850" algn="l"/>
              </a:tabLst>
            </a:pPr>
            <a:r>
              <a:rPr lang="it-IT" sz="1800" b="1" dirty="0">
                <a:solidFill>
                  <a:srgbClr val="ED1C24"/>
                </a:solidFill>
                <a:cs typeface="Calibri"/>
              </a:rPr>
              <a:t>▪</a:t>
            </a:r>
            <a:r>
              <a:rPr lang="it-IT" sz="1800" b="1" spc="-55" dirty="0">
                <a:solidFill>
                  <a:srgbClr val="ED1C24"/>
                </a:solidFill>
                <a:cs typeface="Calibri"/>
              </a:rPr>
              <a:t> </a:t>
            </a:r>
            <a:r>
              <a:rPr lang="ru-RU" sz="1800" b="1" spc="-30" dirty="0">
                <a:solidFill>
                  <a:srgbClr val="ED1C24"/>
                </a:solidFill>
                <a:cs typeface="Calibri"/>
              </a:rPr>
              <a:t>АКТИВИРОВАННЫЙ УГОЛЬ</a:t>
            </a:r>
            <a:endParaRPr lang="it-IT" sz="1800" dirty="0">
              <a:cs typeface="Calibri"/>
            </a:endParaRPr>
          </a:p>
          <a:p>
            <a:pPr marL="36000" marR="30480">
              <a:lnSpc>
                <a:spcPts val="1800"/>
              </a:lnSpc>
              <a:spcBef>
                <a:spcPts val="0"/>
              </a:spcBef>
            </a:pPr>
            <a:r>
              <a:rPr lang="ru-RU" spc="-5" dirty="0">
                <a:solidFill>
                  <a:srgbClr val="231F20"/>
                </a:solidFill>
                <a:cs typeface="Calibri"/>
              </a:rPr>
              <a:t>Высококачественный активированный уголь из скорлупы кокосового ореха, который эффективно удаляет вредные </a:t>
            </a:r>
            <a:r>
              <a:rPr lang="ru-RU" spc="-5" dirty="0" err="1">
                <a:solidFill>
                  <a:srgbClr val="231F20"/>
                </a:solidFill>
                <a:cs typeface="Calibri"/>
              </a:rPr>
              <a:t>газы</a:t>
            </a:r>
            <a:r>
              <a:rPr lang="ru-RU" spc="-5" dirty="0">
                <a:solidFill>
                  <a:srgbClr val="231F20"/>
                </a:solidFill>
                <a:cs typeface="Calibri"/>
              </a:rPr>
              <a:t> (толуол, Н-бутан, SO2, NO2)</a:t>
            </a:r>
            <a:endParaRPr lang="it-IT" dirty="0">
              <a:cs typeface="Calibri"/>
            </a:endParaRPr>
          </a:p>
          <a:p>
            <a:pPr marL="36000" indent="-158750">
              <a:lnSpc>
                <a:spcPts val="2020"/>
              </a:lnSpc>
              <a:spcBef>
                <a:spcPts val="0"/>
              </a:spcBef>
              <a:buAutoNum type="arabicPlain" startAt="3"/>
              <a:tabLst>
                <a:tab pos="196850" algn="l"/>
              </a:tabLst>
            </a:pPr>
            <a:r>
              <a:rPr lang="it-IT" sz="1800" b="1" dirty="0">
                <a:solidFill>
                  <a:srgbClr val="ED1C24"/>
                </a:solidFill>
                <a:cs typeface="Calibri"/>
              </a:rPr>
              <a:t>▪</a:t>
            </a:r>
            <a:r>
              <a:rPr lang="it-IT" sz="1800" b="1" spc="-15" dirty="0">
                <a:solidFill>
                  <a:srgbClr val="ED1C24"/>
                </a:solidFill>
                <a:cs typeface="Calibri"/>
              </a:rPr>
              <a:t> </a:t>
            </a:r>
            <a:r>
              <a:rPr lang="ru-RU" sz="1800" b="1" spc="-35" dirty="0">
                <a:solidFill>
                  <a:srgbClr val="ED1C24"/>
                </a:solidFill>
                <a:cs typeface="Calibri"/>
              </a:rPr>
              <a:t>ЭЛЕКТРОСТАТИЧЕСКИЙ</a:t>
            </a:r>
            <a:endParaRPr lang="it-IT" sz="1800" dirty="0">
              <a:cs typeface="Calibri"/>
            </a:endParaRPr>
          </a:p>
          <a:p>
            <a:pPr marL="36000" marR="2055495">
              <a:lnSpc>
                <a:spcPts val="1800"/>
              </a:lnSpc>
              <a:spcBef>
                <a:spcPts val="0"/>
              </a:spcBef>
            </a:pPr>
            <a:r>
              <a:rPr lang="ru-RU" dirty="0">
                <a:solidFill>
                  <a:srgbClr val="231F20"/>
                </a:solidFill>
                <a:cs typeface="Calibri"/>
              </a:rPr>
              <a:t>Слой, улавливающие микрочастицы &gt; 2,5 мкм с помощью электростатического заряда, обеспечивающий высокую эффективность фильтрации</a:t>
            </a:r>
            <a:endParaRPr lang="it-IT" dirty="0"/>
          </a:p>
        </p:txBody>
      </p:sp>
      <p:sp>
        <p:nvSpPr>
          <p:cNvPr id="20" name="object 20"/>
          <p:cNvSpPr txBox="1"/>
          <p:nvPr/>
        </p:nvSpPr>
        <p:spPr>
          <a:xfrm>
            <a:off x="647700" y="5653624"/>
            <a:ext cx="97924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>
                <a:solidFill>
                  <a:srgbClr val="ED1C24"/>
                </a:solidFill>
                <a:latin typeface="Calibri"/>
                <a:cs typeface="Calibri"/>
              </a:rPr>
              <a:t>Удовлетворите ожидания ваших клиентов с помощью нашего инновационного ассортимента фильтров </a:t>
            </a:r>
            <a:r>
              <a:rPr lang="ru-RU" sz="1400" b="1" spc="-10" dirty="0" err="1">
                <a:solidFill>
                  <a:srgbClr val="ED1C24"/>
                </a:solidFill>
                <a:latin typeface="Calibri"/>
                <a:cs typeface="Calibri"/>
              </a:rPr>
              <a:t>Cabin</a:t>
            </a:r>
            <a:r>
              <a:rPr lang="ru-RU" sz="1400" b="1" spc="-10" dirty="0">
                <a:solidFill>
                  <a:srgbClr val="ED1C24"/>
                </a:solidFill>
                <a:latin typeface="Calibri"/>
                <a:cs typeface="Calibri"/>
              </a:rPr>
              <a:t> 3 </a:t>
            </a:r>
            <a:r>
              <a:rPr lang="ru-RU" sz="1400" b="1" spc="-10" dirty="0" err="1">
                <a:solidFill>
                  <a:srgbClr val="ED1C24"/>
                </a:solidFill>
                <a:latin typeface="Calibri"/>
                <a:cs typeface="Calibri"/>
              </a:rPr>
              <a:t>tech</a:t>
            </a:r>
            <a:r>
              <a:rPr lang="ru-RU" sz="1400" b="1" spc="-10" dirty="0">
                <a:solidFill>
                  <a:srgbClr val="ED1C24"/>
                </a:solidFill>
                <a:latin typeface="Calibri"/>
                <a:cs typeface="Calibri"/>
              </a:rPr>
              <a:t>+®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0787" y="4786924"/>
            <a:ext cx="51663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500" b="1" spc="-10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</a:t>
            </a:r>
            <a:r>
              <a:rPr lang="it-IT" sz="1500" b="1" spc="-10" dirty="0" err="1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it-IT" sz="1500" b="1" spc="-10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d</a:t>
            </a:r>
            <a:r>
              <a:rPr sz="1500" b="1" spc="-10" dirty="0" err="1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iscover</a:t>
            </a:r>
            <a:r>
              <a:rPr sz="1500" b="1" spc="10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sz="1500" b="1" spc="1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spc="-10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technology</a:t>
            </a:r>
            <a:r>
              <a:rPr sz="1500" b="1" spc="10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spc="-10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feature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1B6FFF19-E2A9-2849-BC43-5B073A3B228D}"/>
              </a:ext>
            </a:extLst>
          </p:cNvPr>
          <p:cNvSpPr>
            <a:spLocks/>
          </p:cNvSpPr>
          <p:nvPr/>
        </p:nvSpPr>
        <p:spPr>
          <a:xfrm>
            <a:off x="515938" y="5631300"/>
            <a:ext cx="72000" cy="360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46A08BD4-359B-D04B-A29A-E56D995567EE}"/>
              </a:ext>
            </a:extLst>
          </p:cNvPr>
          <p:cNvSpPr/>
          <p:nvPr/>
        </p:nvSpPr>
        <p:spPr>
          <a:xfrm>
            <a:off x="10374542" y="768350"/>
            <a:ext cx="2038908" cy="5321300"/>
          </a:xfrm>
          <a:custGeom>
            <a:avLst/>
            <a:gdLst/>
            <a:ahLst/>
            <a:cxnLst/>
            <a:rect l="l" t="t" r="r" b="b"/>
            <a:pathLst>
              <a:path w="4276725" h="5321300">
                <a:moveTo>
                  <a:pt x="4276407" y="0"/>
                </a:moveTo>
                <a:lnTo>
                  <a:pt x="0" y="0"/>
                </a:lnTo>
                <a:lnTo>
                  <a:pt x="0" y="5320804"/>
                </a:lnTo>
                <a:lnTo>
                  <a:pt x="4276407" y="5320804"/>
                </a:lnTo>
                <a:lnTo>
                  <a:pt x="4276407" y="0"/>
                </a:lnTo>
                <a:close/>
              </a:path>
            </a:pathLst>
          </a:custGeom>
          <a:solidFill>
            <a:srgbClr val="E30613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850AF7E7-363B-9648-A853-F58D81B427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297" y="1806054"/>
            <a:ext cx="2829141" cy="4123710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4F793C41-CF8B-214F-99E6-7791D7BEF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9080" y="2554928"/>
            <a:ext cx="4470400" cy="3162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F4E6EE-1625-45C1-96F2-326340FCDF32}"/>
              </a:ext>
            </a:extLst>
          </p:cNvPr>
          <p:cNvSpPr/>
          <p:nvPr/>
        </p:nvSpPr>
        <p:spPr>
          <a:xfrm>
            <a:off x="713796" y="6236770"/>
            <a:ext cx="4013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6"/>
              </a:rPr>
              <a:t>CABIN3TECH+ BREATHE EASILY - YouTube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693241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3660F79E-7401-FD4B-B0E8-928CB8F1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1" y="115515"/>
            <a:ext cx="10879901" cy="775561"/>
          </a:xfrm>
        </p:spPr>
        <p:txBody>
          <a:bodyPr/>
          <a:lstStyle/>
          <a:p>
            <a:r>
              <a:rPr lang="ru-RU" b="1" dirty="0"/>
              <a:t>ФИЛЬТРАЦИЯ </a:t>
            </a:r>
            <a:r>
              <a:rPr lang="ru-RU" dirty="0"/>
              <a:t>ПРОИЗВОДСТВЕННЫЕ ПЛОЩАДКИ</a:t>
            </a:r>
            <a:endParaRPr lang="it-IT" dirty="0"/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45D15BF4-A4B8-7D4E-8C08-029B5667B7AD}"/>
              </a:ext>
            </a:extLst>
          </p:cNvPr>
          <p:cNvSpPr txBox="1"/>
          <p:nvPr/>
        </p:nvSpPr>
        <p:spPr>
          <a:xfrm>
            <a:off x="630931" y="5495908"/>
            <a:ext cx="1095946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ED1C24"/>
                </a:solidFill>
                <a:latin typeface="Calibri"/>
                <a:cs typeface="Calibri"/>
              </a:rPr>
              <a:t>Production </a:t>
            </a:r>
            <a:r>
              <a:rPr sz="2100" b="1" spc="-10" dirty="0">
                <a:solidFill>
                  <a:srgbClr val="ED1C24"/>
                </a:solidFill>
                <a:latin typeface="Calibri"/>
                <a:cs typeface="Calibri"/>
              </a:rPr>
              <a:t>sites</a:t>
            </a:r>
            <a:r>
              <a:rPr sz="2100" b="1" spc="-5" dirty="0">
                <a:solidFill>
                  <a:srgbClr val="ED1C24"/>
                </a:solidFill>
                <a:latin typeface="Calibri"/>
                <a:cs typeface="Calibri"/>
              </a:rPr>
              <a:t> delivering 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all </a:t>
            </a:r>
            <a:r>
              <a:rPr sz="2100" b="1" spc="-5" dirty="0">
                <a:solidFill>
                  <a:srgbClr val="ED1C24"/>
                </a:solidFill>
                <a:latin typeface="Calibri"/>
                <a:cs typeface="Calibri"/>
              </a:rPr>
              <a:t>main </a:t>
            </a:r>
            <a:r>
              <a:rPr sz="2100" b="1" spc="-10" dirty="0">
                <a:solidFill>
                  <a:srgbClr val="ED1C24"/>
                </a:solidFill>
                <a:latin typeface="Calibri"/>
                <a:cs typeface="Calibri"/>
              </a:rPr>
              <a:t>car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ED1C24"/>
                </a:solidFill>
                <a:latin typeface="Calibri"/>
                <a:cs typeface="Calibri"/>
              </a:rPr>
              <a:t>markers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 and </a:t>
            </a:r>
            <a:r>
              <a:rPr sz="2100" b="1" spc="-20" dirty="0">
                <a:solidFill>
                  <a:srgbClr val="ED1C24"/>
                </a:solidFill>
                <a:latin typeface="Calibri"/>
                <a:cs typeface="Calibri"/>
              </a:rPr>
              <a:t>aftermarket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ED1C24"/>
                </a:solidFill>
                <a:latin typeface="Calibri"/>
                <a:cs typeface="Calibri"/>
              </a:rPr>
              <a:t>with 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the same </a:t>
            </a:r>
            <a:r>
              <a:rPr sz="2100" b="1" spc="-10" dirty="0">
                <a:solidFill>
                  <a:srgbClr val="ED1C24"/>
                </a:solidFill>
                <a:latin typeface="Calibri"/>
                <a:cs typeface="Calibri"/>
              </a:rPr>
              <a:t>qualitative</a:t>
            </a:r>
            <a:r>
              <a:rPr sz="2100" b="1" spc="-5" dirty="0">
                <a:solidFill>
                  <a:srgbClr val="ED1C24"/>
                </a:solidFill>
                <a:latin typeface="Calibri"/>
                <a:cs typeface="Calibri"/>
              </a:rPr>
              <a:t> process. </a:t>
            </a:r>
            <a:r>
              <a:rPr sz="2100" b="1" spc="-459" dirty="0">
                <a:solidFill>
                  <a:srgbClr val="ED1C24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90%</a:t>
            </a:r>
            <a:r>
              <a:rPr sz="2100" b="1" spc="-5" dirty="0">
                <a:solidFill>
                  <a:srgbClr val="ED1C24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of </a:t>
            </a:r>
            <a:r>
              <a:rPr sz="2100" b="1" spc="-5" dirty="0">
                <a:solidFill>
                  <a:srgbClr val="ED1C24"/>
                </a:solidFill>
                <a:latin typeface="Calibri"/>
                <a:cs typeface="Calibri"/>
              </a:rPr>
              <a:t>European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ED1C24"/>
                </a:solidFill>
                <a:latin typeface="Calibri"/>
                <a:cs typeface="Calibri"/>
              </a:rPr>
              <a:t>Aftermarket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ED1C24"/>
                </a:solidFill>
                <a:latin typeface="Calibri"/>
                <a:cs typeface="Calibri"/>
              </a:rPr>
              <a:t>range</a:t>
            </a:r>
            <a:r>
              <a:rPr sz="2100" b="1" spc="-5" dirty="0">
                <a:solidFill>
                  <a:srgbClr val="ED1C24"/>
                </a:solidFill>
                <a:latin typeface="Calibri"/>
                <a:cs typeface="Calibri"/>
              </a:rPr>
              <a:t> produced</a:t>
            </a:r>
            <a:r>
              <a:rPr sz="2100" b="1" dirty="0">
                <a:solidFill>
                  <a:srgbClr val="ED1C24"/>
                </a:solidFill>
                <a:latin typeface="Calibri"/>
                <a:cs typeface="Calibri"/>
              </a:rPr>
              <a:t> in </a:t>
            </a:r>
            <a:r>
              <a:rPr sz="2100" b="1" spc="-5" dirty="0">
                <a:solidFill>
                  <a:srgbClr val="ED1C24"/>
                </a:solidFill>
                <a:latin typeface="Calibri"/>
                <a:cs typeface="Calibri"/>
              </a:rPr>
              <a:t>Europe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id="{F9E23431-FCAC-1346-BDD4-FB7F8978632E}"/>
              </a:ext>
            </a:extLst>
          </p:cNvPr>
          <p:cNvSpPr/>
          <p:nvPr/>
        </p:nvSpPr>
        <p:spPr>
          <a:xfrm>
            <a:off x="515938" y="5508052"/>
            <a:ext cx="72390" cy="661035"/>
          </a:xfrm>
          <a:custGeom>
            <a:avLst/>
            <a:gdLst/>
            <a:ahLst/>
            <a:cxnLst/>
            <a:rect l="l" t="t" r="r" b="b"/>
            <a:pathLst>
              <a:path w="72390" h="661035">
                <a:moveTo>
                  <a:pt x="71996" y="0"/>
                </a:moveTo>
                <a:lnTo>
                  <a:pt x="0" y="0"/>
                </a:lnTo>
                <a:lnTo>
                  <a:pt x="0" y="660603"/>
                </a:lnTo>
                <a:lnTo>
                  <a:pt x="71996" y="660603"/>
                </a:lnTo>
                <a:lnTo>
                  <a:pt x="7199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C368D405-EE39-3F44-B348-E2C307872577}"/>
              </a:ext>
            </a:extLst>
          </p:cNvPr>
          <p:cNvSpPr/>
          <p:nvPr/>
        </p:nvSpPr>
        <p:spPr>
          <a:xfrm>
            <a:off x="9853587" y="1335861"/>
            <a:ext cx="1940560" cy="1940560"/>
          </a:xfrm>
          <a:custGeom>
            <a:avLst/>
            <a:gdLst/>
            <a:ahLst/>
            <a:cxnLst/>
            <a:rect l="l" t="t" r="r" b="b"/>
            <a:pathLst>
              <a:path w="1940559" h="1940560">
                <a:moveTo>
                  <a:pt x="1939963" y="0"/>
                </a:moveTo>
                <a:lnTo>
                  <a:pt x="0" y="0"/>
                </a:lnTo>
                <a:lnTo>
                  <a:pt x="0" y="1939963"/>
                </a:lnTo>
                <a:lnTo>
                  <a:pt x="1939963" y="1939963"/>
                </a:lnTo>
                <a:lnTo>
                  <a:pt x="1939963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2">
            <a:extLst>
              <a:ext uri="{FF2B5EF4-FFF2-40B4-BE49-F238E27FC236}">
                <a16:creationId xmlns:a16="http://schemas.microsoft.com/office/drawing/2014/main" id="{EB153662-3B93-C147-B98D-BA4DEB958806}"/>
              </a:ext>
            </a:extLst>
          </p:cNvPr>
          <p:cNvSpPr/>
          <p:nvPr/>
        </p:nvSpPr>
        <p:spPr>
          <a:xfrm>
            <a:off x="515938" y="1350059"/>
            <a:ext cx="1940560" cy="1940560"/>
          </a:xfrm>
          <a:custGeom>
            <a:avLst/>
            <a:gdLst/>
            <a:ahLst/>
            <a:cxnLst/>
            <a:rect l="l" t="t" r="r" b="b"/>
            <a:pathLst>
              <a:path w="1940560" h="1940560">
                <a:moveTo>
                  <a:pt x="1939963" y="0"/>
                </a:moveTo>
                <a:lnTo>
                  <a:pt x="0" y="0"/>
                </a:lnTo>
                <a:lnTo>
                  <a:pt x="0" y="1939963"/>
                </a:lnTo>
                <a:lnTo>
                  <a:pt x="1939963" y="1939963"/>
                </a:lnTo>
                <a:lnTo>
                  <a:pt x="1939963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3">
            <a:extLst>
              <a:ext uri="{FF2B5EF4-FFF2-40B4-BE49-F238E27FC236}">
                <a16:creationId xmlns:a16="http://schemas.microsoft.com/office/drawing/2014/main" id="{1AF62F71-6559-764D-8615-0AC9DBC587F5}"/>
              </a:ext>
            </a:extLst>
          </p:cNvPr>
          <p:cNvSpPr/>
          <p:nvPr/>
        </p:nvSpPr>
        <p:spPr>
          <a:xfrm>
            <a:off x="9782949" y="1332053"/>
            <a:ext cx="0" cy="3968750"/>
          </a:xfrm>
          <a:custGeom>
            <a:avLst/>
            <a:gdLst/>
            <a:ahLst/>
            <a:cxnLst/>
            <a:rect l="l" t="t" r="r" b="b"/>
            <a:pathLst>
              <a:path h="3968750">
                <a:moveTo>
                  <a:pt x="0" y="0"/>
                </a:moveTo>
                <a:lnTo>
                  <a:pt x="0" y="3968229"/>
                </a:lnTo>
              </a:path>
            </a:pathLst>
          </a:custGeom>
          <a:ln w="621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14">
            <a:extLst>
              <a:ext uri="{FF2B5EF4-FFF2-40B4-BE49-F238E27FC236}">
                <a16:creationId xmlns:a16="http://schemas.microsoft.com/office/drawing/2014/main" id="{1924FE19-258D-AA40-BB3C-0AF3DF26961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743" y="1332053"/>
            <a:ext cx="7152589" cy="3968229"/>
          </a:xfrm>
          <a:prstGeom prst="rect">
            <a:avLst/>
          </a:prstGeom>
        </p:spPr>
      </p:pic>
      <p:sp>
        <p:nvSpPr>
          <p:cNvPr id="59" name="object 15">
            <a:extLst>
              <a:ext uri="{FF2B5EF4-FFF2-40B4-BE49-F238E27FC236}">
                <a16:creationId xmlns:a16="http://schemas.microsoft.com/office/drawing/2014/main" id="{D3FE51CA-61F4-7846-B308-A0BCFEC497B6}"/>
              </a:ext>
            </a:extLst>
          </p:cNvPr>
          <p:cNvSpPr txBox="1"/>
          <p:nvPr/>
        </p:nvSpPr>
        <p:spPr>
          <a:xfrm>
            <a:off x="9853587" y="1335861"/>
            <a:ext cx="1940560" cy="19405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5550" dirty="0">
              <a:latin typeface="Times New Roman"/>
              <a:cs typeface="Times New Roman"/>
            </a:endParaRPr>
          </a:p>
          <a:p>
            <a:pPr marL="13970" algn="ctr">
              <a:lnSpc>
                <a:spcPct val="100000"/>
              </a:lnSpc>
            </a:pPr>
            <a:r>
              <a:rPr sz="5700" b="1" dirty="0">
                <a:solidFill>
                  <a:srgbClr val="ED1C24"/>
                </a:solidFill>
                <a:latin typeface="Century Gothic"/>
                <a:cs typeface="Century Gothic"/>
              </a:rPr>
              <a:t>8</a:t>
            </a:r>
            <a:endParaRPr sz="5700" dirty="0">
              <a:latin typeface="Century Gothic"/>
              <a:cs typeface="Century Gothic"/>
            </a:endParaRPr>
          </a:p>
          <a:p>
            <a:pPr marL="14604" algn="ctr">
              <a:lnSpc>
                <a:spcPct val="100000"/>
              </a:lnSpc>
              <a:spcBef>
                <a:spcPts val="50"/>
              </a:spcBef>
            </a:pPr>
            <a:r>
              <a:rPr sz="1000" b="1" dirty="0">
                <a:solidFill>
                  <a:srgbClr val="58595B"/>
                </a:solidFill>
                <a:latin typeface="Century Gothic"/>
                <a:cs typeface="Century Gothic"/>
              </a:rPr>
              <a:t>Aftermarket</a:t>
            </a:r>
            <a:r>
              <a:rPr sz="1000" b="1" spc="-20" dirty="0">
                <a:solidFill>
                  <a:srgbClr val="58595B"/>
                </a:solidFill>
                <a:latin typeface="Century Gothic"/>
                <a:cs typeface="Century Gothic"/>
              </a:rPr>
              <a:t> </a:t>
            </a:r>
            <a:r>
              <a:rPr lang="ru-RU" sz="1000" b="1" spc="-5" dirty="0">
                <a:solidFill>
                  <a:srgbClr val="58595B"/>
                </a:solidFill>
                <a:latin typeface="Century Gothic"/>
                <a:cs typeface="Century Gothic"/>
              </a:rPr>
              <a:t>производств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60" name="object 16">
            <a:extLst>
              <a:ext uri="{FF2B5EF4-FFF2-40B4-BE49-F238E27FC236}">
                <a16:creationId xmlns:a16="http://schemas.microsoft.com/office/drawing/2014/main" id="{FB456D9E-AF2B-534C-8535-AA5CD3F91001}"/>
              </a:ext>
            </a:extLst>
          </p:cNvPr>
          <p:cNvSpPr txBox="1"/>
          <p:nvPr/>
        </p:nvSpPr>
        <p:spPr>
          <a:xfrm>
            <a:off x="515938" y="1350059"/>
            <a:ext cx="1940560" cy="194056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0" dirty="0">
              <a:latin typeface="Times New Roman"/>
              <a:cs typeface="Times New Roman"/>
            </a:endParaRPr>
          </a:p>
          <a:p>
            <a:pPr marR="31750" algn="ctr">
              <a:lnSpc>
                <a:spcPct val="100000"/>
              </a:lnSpc>
            </a:pPr>
            <a:r>
              <a:rPr sz="5700" b="1" spc="-430" dirty="0">
                <a:solidFill>
                  <a:srgbClr val="ED1C24"/>
                </a:solidFill>
                <a:latin typeface="Century Gothic"/>
                <a:cs typeface="Century Gothic"/>
              </a:rPr>
              <a:t>10</a:t>
            </a:r>
            <a:endParaRPr sz="5700" dirty="0">
              <a:latin typeface="Century Gothic"/>
              <a:cs typeface="Century Gothic"/>
            </a:endParaRPr>
          </a:p>
          <a:p>
            <a:pPr marL="13970" algn="ctr">
              <a:lnSpc>
                <a:spcPct val="100000"/>
              </a:lnSpc>
              <a:spcBef>
                <a:spcPts val="45"/>
              </a:spcBef>
            </a:pPr>
            <a:r>
              <a:rPr sz="1000" b="1" dirty="0">
                <a:solidFill>
                  <a:srgbClr val="58595B"/>
                </a:solidFill>
                <a:latin typeface="Century Gothic"/>
                <a:cs typeface="Century Gothic"/>
              </a:rPr>
              <a:t>OE</a:t>
            </a:r>
            <a:r>
              <a:rPr sz="1000" b="1" spc="-50" dirty="0">
                <a:solidFill>
                  <a:srgbClr val="58595B"/>
                </a:solidFill>
                <a:latin typeface="Century Gothic"/>
                <a:cs typeface="Century Gothic"/>
              </a:rPr>
              <a:t> </a:t>
            </a:r>
            <a:r>
              <a:rPr lang="ru-RU" sz="1000" b="1" spc="-5" dirty="0">
                <a:solidFill>
                  <a:srgbClr val="58595B"/>
                </a:solidFill>
                <a:latin typeface="Century Gothic"/>
                <a:cs typeface="Century Gothic"/>
              </a:rPr>
              <a:t>производств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86455B72-6199-D341-8F17-C97A8E28476F}"/>
              </a:ext>
            </a:extLst>
          </p:cNvPr>
          <p:cNvSpPr txBox="1"/>
          <p:nvPr/>
        </p:nvSpPr>
        <p:spPr>
          <a:xfrm>
            <a:off x="2888040" y="2788804"/>
            <a:ext cx="455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Pricha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F0BD614D-DF4F-454F-9D93-5FC7997C5E55}"/>
              </a:ext>
            </a:extLst>
          </p:cNvPr>
          <p:cNvSpPr txBox="1"/>
          <p:nvPr/>
        </p:nvSpPr>
        <p:spPr>
          <a:xfrm>
            <a:off x="4880670" y="2377959"/>
            <a:ext cx="815340" cy="81788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55"/>
              </a:spcBef>
            </a:pP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Tredegar</a:t>
            </a:r>
            <a:endParaRPr sz="1000" dirty="0">
              <a:latin typeface="Calibri"/>
              <a:cs typeface="Calibri"/>
            </a:endParaRPr>
          </a:p>
          <a:p>
            <a:pPr marL="38100" marR="30480">
              <a:lnSpc>
                <a:spcPts val="1180"/>
              </a:lnSpc>
              <a:spcBef>
                <a:spcPts val="615"/>
              </a:spcBef>
            </a:pP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Marcillac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00" spc="-15" baseline="36111" dirty="0">
                <a:solidFill>
                  <a:srgbClr val="231F20"/>
                </a:solidFill>
                <a:latin typeface="Calibri"/>
                <a:cs typeface="Calibri"/>
              </a:rPr>
              <a:t>Vire </a:t>
            </a:r>
            <a:r>
              <a:rPr sz="1500" spc="-322" baseline="3611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Sant’Antonino</a:t>
            </a:r>
            <a:endParaRPr sz="10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305"/>
              </a:spcBef>
            </a:pP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Tangier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5" name="object 21">
            <a:extLst>
              <a:ext uri="{FF2B5EF4-FFF2-40B4-BE49-F238E27FC236}">
                <a16:creationId xmlns:a16="http://schemas.microsoft.com/office/drawing/2014/main" id="{92E0F149-A9C2-3F4C-BF55-6AFCD478EEEC}"/>
              </a:ext>
            </a:extLst>
          </p:cNvPr>
          <p:cNvSpPr txBox="1"/>
          <p:nvPr/>
        </p:nvSpPr>
        <p:spPr>
          <a:xfrm>
            <a:off x="6844090" y="3894085"/>
            <a:ext cx="5168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Med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v</a:t>
            </a: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ode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AA1CCDFB-7A5B-244E-B003-0280E70DA132}"/>
              </a:ext>
            </a:extLst>
          </p:cNvPr>
          <p:cNvSpPr txBox="1"/>
          <p:nvPr/>
        </p:nvSpPr>
        <p:spPr>
          <a:xfrm>
            <a:off x="8741342" y="3044455"/>
            <a:ext cx="4946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Shanghai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7" name="object 23">
            <a:extLst>
              <a:ext uri="{FF2B5EF4-FFF2-40B4-BE49-F238E27FC236}">
                <a16:creationId xmlns:a16="http://schemas.microsoft.com/office/drawing/2014/main" id="{C10E657A-4EAB-2145-B68F-FE03A2517207}"/>
              </a:ext>
            </a:extLst>
          </p:cNvPr>
          <p:cNvSpPr txBox="1"/>
          <p:nvPr/>
        </p:nvSpPr>
        <p:spPr>
          <a:xfrm>
            <a:off x="4914579" y="4594236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Buenos Ai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es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12AB6E0-FD32-874D-9F95-482E9004B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98" y="1542189"/>
            <a:ext cx="700240" cy="60328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4D43380-3B04-5E4F-96BE-6913D2618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747" y="1542189"/>
            <a:ext cx="700240" cy="60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320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7AD0E92-0417-1C4B-BDB6-28E382E0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163990"/>
            <a:ext cx="11293476" cy="678611"/>
          </a:xfrm>
        </p:spPr>
        <p:txBody>
          <a:bodyPr/>
          <a:lstStyle/>
          <a:p>
            <a:r>
              <a:rPr lang="ru-RU" sz="2800" dirty="0"/>
              <a:t>КОМПЕТЕНЦИИ </a:t>
            </a:r>
            <a:r>
              <a:rPr lang="ru-RU" sz="2800" b="1" dirty="0"/>
              <a:t>SOGEFI</a:t>
            </a:r>
            <a:r>
              <a:rPr lang="ru-RU" sz="2800" dirty="0"/>
              <a:t>, ОРИЕНТИРОВАННЫЕ НА НОВЫЕ РЫНКИ</a:t>
            </a:r>
            <a:endParaRPr lang="it-IT" sz="28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919AF6C-5D82-8641-861C-6DF9FAAA0E79}"/>
              </a:ext>
            </a:extLst>
          </p:cNvPr>
          <p:cNvSpPr/>
          <p:nvPr/>
        </p:nvSpPr>
        <p:spPr>
          <a:xfrm>
            <a:off x="433632" y="1359575"/>
            <a:ext cx="501466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8B3"/>
              </a:buClr>
            </a:pPr>
            <a:r>
              <a:rPr lang="ru-RU" sz="2400" b="1" dirty="0">
                <a:solidFill>
                  <a:srgbClr val="0068B3"/>
                </a:solidFill>
              </a:rPr>
              <a:t>ИСТОРИЧЕСКИЕ ПРОДУКТОВЫЕ</a:t>
            </a:r>
          </a:p>
          <a:p>
            <a:pPr>
              <a:buClr>
                <a:srgbClr val="0068B3"/>
              </a:buClr>
            </a:pPr>
            <a:r>
              <a:rPr lang="ru-RU" sz="2400" b="1" dirty="0">
                <a:solidFill>
                  <a:srgbClr val="0068B3"/>
                </a:solidFill>
              </a:rPr>
              <a:t>ЛИНЕЙКИ</a:t>
            </a:r>
            <a:endParaRPr lang="it-IT" sz="2400" b="1" dirty="0">
              <a:solidFill>
                <a:srgbClr val="0068B3"/>
              </a:solidFill>
            </a:endParaRPr>
          </a:p>
          <a:p>
            <a:pPr marL="179388" indent="-179388">
              <a:buClr>
                <a:srgbClr val="0068B3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0068B3"/>
                </a:solidFill>
              </a:rPr>
              <a:t>Фильтрация топлива</a:t>
            </a:r>
          </a:p>
          <a:p>
            <a:pPr marL="179388" indent="-179388">
              <a:buClr>
                <a:srgbClr val="0068B3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0068B3"/>
                </a:solidFill>
              </a:rPr>
              <a:t>Фильтрация воздуха</a:t>
            </a:r>
          </a:p>
          <a:p>
            <a:pPr marL="179388" indent="-179388">
              <a:buClr>
                <a:srgbClr val="0068B3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0068B3"/>
                </a:solidFill>
              </a:rPr>
              <a:t>Фильтрация масла</a:t>
            </a:r>
          </a:p>
          <a:p>
            <a:pPr marL="179388" indent="-179388">
              <a:buClr>
                <a:srgbClr val="0068B3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0068B3"/>
                </a:solidFill>
              </a:rPr>
              <a:t>Воздуховоды</a:t>
            </a:r>
          </a:p>
          <a:p>
            <a:pPr marL="179388" indent="-179388">
              <a:buClr>
                <a:srgbClr val="0068B3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0068B3"/>
                </a:solidFill>
              </a:rPr>
              <a:t>Охлаждение</a:t>
            </a:r>
            <a:endParaRPr lang="it-IT" sz="2000" b="1" dirty="0">
              <a:solidFill>
                <a:srgbClr val="0068B3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106AF2B-E13C-FB45-8E6D-EC0D8C41A429}"/>
              </a:ext>
            </a:extLst>
          </p:cNvPr>
          <p:cNvSpPr/>
          <p:nvPr/>
        </p:nvSpPr>
        <p:spPr>
          <a:xfrm>
            <a:off x="426867" y="4147753"/>
            <a:ext cx="3890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2D050"/>
                </a:solidFill>
              </a:rPr>
              <a:t>РАЗРАБОТКА НОВЫХ ПРОДУКТОВЫХ ЛИНЕЕК для </a:t>
            </a:r>
            <a:r>
              <a:rPr lang="it-IT" sz="2400" b="1" dirty="0">
                <a:solidFill>
                  <a:srgbClr val="92D050"/>
                </a:solidFill>
              </a:rPr>
              <a:t>E-MOBILITY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7CC86F3-5EF4-524A-A3B9-2B8A7E2107CA}"/>
              </a:ext>
            </a:extLst>
          </p:cNvPr>
          <p:cNvGrpSpPr/>
          <p:nvPr/>
        </p:nvGrpSpPr>
        <p:grpSpPr>
          <a:xfrm>
            <a:off x="4001794" y="1362075"/>
            <a:ext cx="7766021" cy="4686300"/>
            <a:chOff x="5048438" y="1722526"/>
            <a:chExt cx="6735838" cy="4064650"/>
          </a:xfrm>
        </p:grpSpPr>
        <p:pic>
          <p:nvPicPr>
            <p:cNvPr id="12" name="Immagine 139">
              <a:extLst>
                <a:ext uri="{FF2B5EF4-FFF2-40B4-BE49-F238E27FC236}">
                  <a16:creationId xmlns:a16="http://schemas.microsoft.com/office/drawing/2014/main" id="{44FC4A6F-2727-1F42-869B-966FC7DE9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1488" y="5004503"/>
              <a:ext cx="1128555" cy="654607"/>
            </a:xfrm>
            <a:prstGeom prst="rect">
              <a:avLst/>
            </a:prstGeom>
          </p:spPr>
        </p:pic>
        <p:pic>
          <p:nvPicPr>
            <p:cNvPr id="13" name="Immagine 140">
              <a:extLst>
                <a:ext uri="{FF2B5EF4-FFF2-40B4-BE49-F238E27FC236}">
                  <a16:creationId xmlns:a16="http://schemas.microsoft.com/office/drawing/2014/main" id="{BD5A51C4-4D9E-E84F-8460-2A34C835C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6830" y="4062437"/>
              <a:ext cx="1279820" cy="780392"/>
            </a:xfrm>
            <a:prstGeom prst="rect">
              <a:avLst/>
            </a:prstGeom>
          </p:spPr>
        </p:pic>
        <p:pic>
          <p:nvPicPr>
            <p:cNvPr id="14" name="Image 22">
              <a:extLst>
                <a:ext uri="{FF2B5EF4-FFF2-40B4-BE49-F238E27FC236}">
                  <a16:creationId xmlns:a16="http://schemas.microsoft.com/office/drawing/2014/main" id="{9BC7B651-CF2B-9D44-9C86-A6B5C44AD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1" b="100000" l="1365" r="100000">
                          <a14:backgroundMark x1="71110" y1="69916" x2="46633" y2="996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4314" y="2017693"/>
              <a:ext cx="502448" cy="488326"/>
            </a:xfrm>
            <a:prstGeom prst="rect">
              <a:avLst/>
            </a:prstGeom>
          </p:spPr>
        </p:pic>
        <p:pic>
          <p:nvPicPr>
            <p:cNvPr id="15" name="Image 12">
              <a:extLst>
                <a:ext uri="{FF2B5EF4-FFF2-40B4-BE49-F238E27FC236}">
                  <a16:creationId xmlns:a16="http://schemas.microsoft.com/office/drawing/2014/main" id="{4EBF9A0A-8C9C-854A-AA1A-296CB3C3A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0650" y="4452633"/>
              <a:ext cx="658450" cy="544086"/>
            </a:xfrm>
            <a:prstGeom prst="rect">
              <a:avLst/>
            </a:prstGeom>
          </p:spPr>
        </p:pic>
        <p:pic>
          <p:nvPicPr>
            <p:cNvPr id="16" name="Image 13">
              <a:extLst>
                <a:ext uri="{FF2B5EF4-FFF2-40B4-BE49-F238E27FC236}">
                  <a16:creationId xmlns:a16="http://schemas.microsoft.com/office/drawing/2014/main" id="{E4529185-0039-944F-BAC0-4428E9C2A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8654" y="2208225"/>
              <a:ext cx="516804" cy="415201"/>
            </a:xfrm>
            <a:prstGeom prst="rect">
              <a:avLst/>
            </a:prstGeom>
          </p:spPr>
        </p:pic>
        <p:grpSp>
          <p:nvGrpSpPr>
            <p:cNvPr id="17" name="Group 102">
              <a:extLst>
                <a:ext uri="{FF2B5EF4-FFF2-40B4-BE49-F238E27FC236}">
                  <a16:creationId xmlns:a16="http://schemas.microsoft.com/office/drawing/2014/main" id="{14EF4B35-B874-9744-BE0D-B73605C66AEB}"/>
                </a:ext>
              </a:extLst>
            </p:cNvPr>
            <p:cNvGrpSpPr/>
            <p:nvPr/>
          </p:nvGrpSpPr>
          <p:grpSpPr>
            <a:xfrm>
              <a:off x="5227248" y="3524034"/>
              <a:ext cx="772086" cy="758762"/>
              <a:chOff x="5008496" y="4766873"/>
              <a:chExt cx="1408442" cy="1307323"/>
            </a:xfrm>
          </p:grpSpPr>
          <p:pic>
            <p:nvPicPr>
              <p:cNvPr id="18" name="Image 30">
                <a:extLst>
                  <a:ext uri="{FF2B5EF4-FFF2-40B4-BE49-F238E27FC236}">
                    <a16:creationId xmlns:a16="http://schemas.microsoft.com/office/drawing/2014/main" id="{12C348F9-1C49-6045-9EC1-7F855E4D2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5100" b="76592" l="12082" r="8807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80868" y="4766873"/>
                <a:ext cx="1233360" cy="819172"/>
              </a:xfrm>
              <a:prstGeom prst="rect">
                <a:avLst/>
              </a:prstGeom>
            </p:spPr>
          </p:pic>
          <p:pic>
            <p:nvPicPr>
              <p:cNvPr id="19" name="Image 31">
                <a:extLst>
                  <a:ext uri="{FF2B5EF4-FFF2-40B4-BE49-F238E27FC236}">
                    <a16:creationId xmlns:a16="http://schemas.microsoft.com/office/drawing/2014/main" id="{683B9860-59F2-944A-B7F5-34BCFA98B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backgroundMark x1="47201" y1="65555" x2="47201" y2="6555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8496" y="5138738"/>
                <a:ext cx="1408442" cy="935458"/>
              </a:xfrm>
              <a:prstGeom prst="rect">
                <a:avLst/>
              </a:prstGeom>
            </p:spPr>
          </p:pic>
        </p:grpSp>
        <p:pic>
          <p:nvPicPr>
            <p:cNvPr id="20" name="Picture 40" descr="_DSC4220">
              <a:extLst>
                <a:ext uri="{FF2B5EF4-FFF2-40B4-BE49-F238E27FC236}">
                  <a16:creationId xmlns:a16="http://schemas.microsoft.com/office/drawing/2014/main" id="{35F2D604-94E0-BC4A-AF44-012BB0FBDF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70291" y="2669614"/>
              <a:ext cx="735177" cy="567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5" descr="XV200 BD">
              <a:extLst>
                <a:ext uri="{FF2B5EF4-FFF2-40B4-BE49-F238E27FC236}">
                  <a16:creationId xmlns:a16="http://schemas.microsoft.com/office/drawing/2014/main" id="{D4E111C9-3927-9E47-9662-850910246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903" y="3470138"/>
              <a:ext cx="530546" cy="52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 37">
              <a:extLst>
                <a:ext uri="{FF2B5EF4-FFF2-40B4-BE49-F238E27FC236}">
                  <a16:creationId xmlns:a16="http://schemas.microsoft.com/office/drawing/2014/main" id="{6A2A8B2B-C38A-2849-95AB-70062FF94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25843">
              <a:off x="6757565" y="2915364"/>
              <a:ext cx="735317" cy="363146"/>
            </a:xfrm>
            <a:prstGeom prst="rect">
              <a:avLst/>
            </a:prstGeom>
          </p:spPr>
        </p:pic>
        <p:pic>
          <p:nvPicPr>
            <p:cNvPr id="26" name="Image 17">
              <a:extLst>
                <a:ext uri="{FF2B5EF4-FFF2-40B4-BE49-F238E27FC236}">
                  <a16:creationId xmlns:a16="http://schemas.microsoft.com/office/drawing/2014/main" id="{A6E9DB16-C5C1-E74D-A3C3-DB4B5F1EC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56102" y="3933345"/>
              <a:ext cx="551997" cy="402113"/>
            </a:xfrm>
            <a:prstGeom prst="rect">
              <a:avLst/>
            </a:prstGeom>
          </p:spPr>
        </p:pic>
        <p:pic>
          <p:nvPicPr>
            <p:cNvPr id="27" name="Image 104">
              <a:extLst>
                <a:ext uri="{FF2B5EF4-FFF2-40B4-BE49-F238E27FC236}">
                  <a16:creationId xmlns:a16="http://schemas.microsoft.com/office/drawing/2014/main" id="{0E278AC1-1D0B-B14F-8D9D-8C0955E7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086" b="95885" l="9886" r="89734">
                          <a14:foregroundMark x1="51331" y1="11317" x2="47529" y2="7407"/>
                          <a14:foregroundMark x1="45627" y1="3292" x2="50951" y2="3292"/>
                          <a14:foregroundMark x1="50951" y1="90535" x2="50951" y2="95885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238480" y="2209012"/>
              <a:ext cx="227471" cy="420346"/>
            </a:xfrm>
            <a:prstGeom prst="rect">
              <a:avLst/>
            </a:prstGeom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EB612617-01E0-3443-9385-1820D4D24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622" b="94538" l="5224" r="97015">
                          <a14:foregroundMark x1="6716" y1="10924" x2="41045" y2="10504"/>
                          <a14:foregroundMark x1="41045" y1="10504" x2="74627" y2="11765"/>
                          <a14:foregroundMark x1="94720" y1="26471" x2="94818" y2="26543"/>
                          <a14:foregroundMark x1="94144" y1="26050" x2="94720" y2="26471"/>
                          <a14:foregroundMark x1="74627" y1="11765" x2="94144" y2="26050"/>
                          <a14:foregroundMark x1="94316" y1="45624" x2="88060" y2="86134"/>
                          <a14:foregroundMark x1="88060" y1="86134" x2="57463" y2="94538"/>
                          <a14:foregroundMark x1="57463" y1="94538" x2="23881" y2="93697"/>
                          <a14:foregroundMark x1="23881" y1="93697" x2="5224" y2="74370"/>
                          <a14:foregroundMark x1="5224" y1="74370" x2="5224" y2="13866"/>
                          <a14:foregroundMark x1="5224" y1="13866" x2="6716" y2="10084"/>
                          <a14:foregroundMark x1="85821" y1="12605" x2="85821" y2="12605"/>
                          <a14:foregroundMark x1="29104" y1="5882" x2="62687" y2="4622"/>
                          <a14:foregroundMark x1="62687" y1="4622" x2="62687" y2="4622"/>
                          <a14:foregroundMark x1="14018" y1="91597" x2="39552" y2="94538"/>
                          <a14:foregroundMark x1="6716" y1="90756" x2="14018" y2="91597"/>
                          <a14:foregroundMark x1="39552" y1="94538" x2="61194" y2="92437"/>
                          <a14:foregroundMark x1="93284" y1="26471" x2="93284" y2="26471"/>
                          <a14:foregroundMark x1="93284" y1="26471" x2="93284" y2="26471"/>
                          <a14:foregroundMark x1="92537" y1="27311" x2="92537" y2="24790"/>
                          <a14:foregroundMark x1="93284" y1="27731" x2="90299" y2="24370"/>
                          <a14:foregroundMark x1="95522" y1="28151" x2="91791" y2="23109"/>
                          <a14:foregroundMark x1="96121" y1="27110" x2="97015" y2="27311"/>
                          <a14:foregroundMark x1="93284" y1="26471" x2="94216" y2="26681"/>
                          <a14:backgroundMark x1="98507" y1="44118" x2="99254" y2="35294"/>
                          <a14:backgroundMark x1="98507" y1="33032" x2="98507" y2="33613"/>
                          <a14:backgroundMark x1="98507" y1="27731" x2="98507" y2="32767"/>
                          <a14:backgroundMark x1="97482" y1="34153" x2="99254" y2="45378"/>
                          <a14:backgroundMark x1="96979" y1="30967" x2="97463" y2="34032"/>
                          <a14:backgroundMark x1="96460" y1="27682" x2="96861" y2="30222"/>
                          <a14:backgroundMark x1="2985" y1="75630" x2="0" y2="70168"/>
                          <a14:backgroundMark x1="2985" y1="77731" x2="746" y2="68487"/>
                          <a14:backgroundMark x1="3731" y1="76471" x2="2985" y2="63445"/>
                          <a14:backgroundMark x1="96269" y1="27311" x2="96269" y2="23950"/>
                          <a14:backgroundMark x1="95522" y1="28992" x2="95522" y2="26050"/>
                          <a14:backgroundMark x1="4478" y1="91597" x2="4478" y2="91597"/>
                          <a14:backgroundMark x1="5970" y1="90756" x2="5970" y2="907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9505" y="2337670"/>
              <a:ext cx="220413" cy="390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age 22">
              <a:extLst>
                <a:ext uri="{FF2B5EF4-FFF2-40B4-BE49-F238E27FC236}">
                  <a16:creationId xmlns:a16="http://schemas.microsoft.com/office/drawing/2014/main" id="{79C65BCA-C5EA-6E46-BB9E-441D2FA7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4217" y="4760929"/>
              <a:ext cx="776363" cy="487148"/>
            </a:xfrm>
            <a:prstGeom prst="rect">
              <a:avLst/>
            </a:prstGeom>
          </p:spPr>
        </p:pic>
        <p:pic>
          <p:nvPicPr>
            <p:cNvPr id="30" name="Picture 27">
              <a:extLst>
                <a:ext uri="{FF2B5EF4-FFF2-40B4-BE49-F238E27FC236}">
                  <a16:creationId xmlns:a16="http://schemas.microsoft.com/office/drawing/2014/main" id="{F707C765-8A62-564A-8C9B-9B246B98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0898" y="3405141"/>
              <a:ext cx="678820" cy="678820"/>
            </a:xfrm>
            <a:prstGeom prst="rect">
              <a:avLst/>
            </a:prstGeom>
          </p:spPr>
        </p:pic>
        <p:pic>
          <p:nvPicPr>
            <p:cNvPr id="31" name="Picture 89">
              <a:extLst>
                <a:ext uri="{FF2B5EF4-FFF2-40B4-BE49-F238E27FC236}">
                  <a16:creationId xmlns:a16="http://schemas.microsoft.com/office/drawing/2014/main" id="{78F09889-D40A-5949-BE37-0AFC2DF40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0829025" y="2978118"/>
              <a:ext cx="591464" cy="286076"/>
            </a:xfrm>
            <a:prstGeom prst="rect">
              <a:avLst/>
            </a:prstGeom>
          </p:spPr>
        </p:pic>
        <p:pic>
          <p:nvPicPr>
            <p:cNvPr id="32" name="Picture 111">
              <a:extLst>
                <a:ext uri="{FF2B5EF4-FFF2-40B4-BE49-F238E27FC236}">
                  <a16:creationId xmlns:a16="http://schemas.microsoft.com/office/drawing/2014/main" id="{E1C860AD-A856-D345-89A5-4FF6FCC64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474" y="4847714"/>
              <a:ext cx="340550" cy="372728"/>
            </a:xfrm>
            <a:prstGeom prst="rect">
              <a:avLst/>
            </a:prstGeom>
          </p:spPr>
        </p:pic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C3E60DB2-AA3E-2F47-BAC1-F6E2662EA610}"/>
                </a:ext>
              </a:extLst>
            </p:cNvPr>
            <p:cNvGrpSpPr/>
            <p:nvPr/>
          </p:nvGrpSpPr>
          <p:grpSpPr>
            <a:xfrm>
              <a:off x="5048438" y="1722526"/>
              <a:ext cx="6735838" cy="4064650"/>
              <a:chOff x="2390963" y="1888285"/>
              <a:chExt cx="6735838" cy="4064650"/>
            </a:xfrm>
          </p:grpSpPr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9B8996A4-5673-2946-86B6-73CDCBF73AEC}"/>
                  </a:ext>
                </a:extLst>
              </p:cNvPr>
              <p:cNvSpPr/>
              <p:nvPr/>
            </p:nvSpPr>
            <p:spPr>
              <a:xfrm>
                <a:off x="2390963" y="1918263"/>
                <a:ext cx="4034672" cy="4034672"/>
              </a:xfrm>
              <a:prstGeom prst="ellipse">
                <a:avLst/>
              </a:prstGeom>
              <a:noFill/>
              <a:ln w="76200">
                <a:solidFill>
                  <a:srgbClr val="0068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0068B3"/>
                  </a:solidFill>
                </a:endParaRPr>
              </a:p>
            </p:txBody>
          </p:sp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59B10636-B6E7-2D4A-8CB8-C045C58A73AB}"/>
                  </a:ext>
                </a:extLst>
              </p:cNvPr>
              <p:cNvSpPr/>
              <p:nvPr/>
            </p:nvSpPr>
            <p:spPr>
              <a:xfrm>
                <a:off x="5092129" y="1888285"/>
                <a:ext cx="4034672" cy="4034672"/>
              </a:xfrm>
              <a:prstGeom prst="ellipse">
                <a:avLst/>
              </a:prstGeom>
              <a:noFill/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0068B3"/>
                  </a:solidFill>
                </a:endParaRPr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85CE859F-63BE-F04B-B6F0-CB406DAEDF94}"/>
                  </a:ext>
                </a:extLst>
              </p:cNvPr>
              <p:cNvSpPr/>
              <p:nvPr/>
            </p:nvSpPr>
            <p:spPr>
              <a:xfrm>
                <a:off x="5085241" y="2417211"/>
                <a:ext cx="1346507" cy="3003054"/>
              </a:xfrm>
              <a:custGeom>
                <a:avLst/>
                <a:gdLst>
                  <a:gd name="connsiteX0" fmla="*/ 0 w 1307415"/>
                  <a:gd name="connsiteY0" fmla="*/ 1515202 h 3030404"/>
                  <a:gd name="connsiteX1" fmla="*/ 653708 w 1307415"/>
                  <a:gd name="connsiteY1" fmla="*/ 0 h 3030404"/>
                  <a:gd name="connsiteX2" fmla="*/ 1307416 w 1307415"/>
                  <a:gd name="connsiteY2" fmla="*/ 1515202 h 3030404"/>
                  <a:gd name="connsiteX3" fmla="*/ 653708 w 1307415"/>
                  <a:gd name="connsiteY3" fmla="*/ 3030404 h 3030404"/>
                  <a:gd name="connsiteX4" fmla="*/ 0 w 1307415"/>
                  <a:gd name="connsiteY4" fmla="*/ 1515202 h 3030404"/>
                  <a:gd name="connsiteX0" fmla="*/ 0 w 1307416"/>
                  <a:gd name="connsiteY0" fmla="*/ 1565646 h 3080848"/>
                  <a:gd name="connsiteX1" fmla="*/ 653708 w 1307416"/>
                  <a:gd name="connsiteY1" fmla="*/ 50444 h 3080848"/>
                  <a:gd name="connsiteX2" fmla="*/ 1307416 w 1307416"/>
                  <a:gd name="connsiteY2" fmla="*/ 1565646 h 3080848"/>
                  <a:gd name="connsiteX3" fmla="*/ 653708 w 1307416"/>
                  <a:gd name="connsiteY3" fmla="*/ 3080848 h 3080848"/>
                  <a:gd name="connsiteX4" fmla="*/ 0 w 1307416"/>
                  <a:gd name="connsiteY4" fmla="*/ 1565646 h 3080848"/>
                  <a:gd name="connsiteX0" fmla="*/ 0 w 1307416"/>
                  <a:gd name="connsiteY0" fmla="*/ 1565646 h 3080848"/>
                  <a:gd name="connsiteX1" fmla="*/ 653708 w 1307416"/>
                  <a:gd name="connsiteY1" fmla="*/ 50444 h 3080848"/>
                  <a:gd name="connsiteX2" fmla="*/ 1307416 w 1307416"/>
                  <a:gd name="connsiteY2" fmla="*/ 1565646 h 3080848"/>
                  <a:gd name="connsiteX3" fmla="*/ 653708 w 1307416"/>
                  <a:gd name="connsiteY3" fmla="*/ 3080848 h 3080848"/>
                  <a:gd name="connsiteX4" fmla="*/ 0 w 1307416"/>
                  <a:gd name="connsiteY4" fmla="*/ 1565646 h 3080848"/>
                  <a:gd name="connsiteX0" fmla="*/ 0 w 1307416"/>
                  <a:gd name="connsiteY0" fmla="*/ 1565646 h 3080848"/>
                  <a:gd name="connsiteX1" fmla="*/ 653708 w 1307416"/>
                  <a:gd name="connsiteY1" fmla="*/ 50444 h 3080848"/>
                  <a:gd name="connsiteX2" fmla="*/ 1307416 w 1307416"/>
                  <a:gd name="connsiteY2" fmla="*/ 1565646 h 3080848"/>
                  <a:gd name="connsiteX3" fmla="*/ 653708 w 1307416"/>
                  <a:gd name="connsiteY3" fmla="*/ 3080848 h 3080848"/>
                  <a:gd name="connsiteX4" fmla="*/ 0 w 1307416"/>
                  <a:gd name="connsiteY4" fmla="*/ 1565646 h 3080848"/>
                  <a:gd name="connsiteX0" fmla="*/ 0 w 1307416"/>
                  <a:gd name="connsiteY0" fmla="*/ 1565646 h 3080848"/>
                  <a:gd name="connsiteX1" fmla="*/ 653708 w 1307416"/>
                  <a:gd name="connsiteY1" fmla="*/ 50444 h 3080848"/>
                  <a:gd name="connsiteX2" fmla="*/ 1307416 w 1307416"/>
                  <a:gd name="connsiteY2" fmla="*/ 1565646 h 3080848"/>
                  <a:gd name="connsiteX3" fmla="*/ 653708 w 1307416"/>
                  <a:gd name="connsiteY3" fmla="*/ 3080848 h 3080848"/>
                  <a:gd name="connsiteX4" fmla="*/ 0 w 1307416"/>
                  <a:gd name="connsiteY4" fmla="*/ 1565646 h 3080848"/>
                  <a:gd name="connsiteX0" fmla="*/ 0 w 1307416"/>
                  <a:gd name="connsiteY0" fmla="*/ 1565646 h 3080848"/>
                  <a:gd name="connsiteX1" fmla="*/ 653708 w 1307416"/>
                  <a:gd name="connsiteY1" fmla="*/ 50444 h 3080848"/>
                  <a:gd name="connsiteX2" fmla="*/ 1307416 w 1307416"/>
                  <a:gd name="connsiteY2" fmla="*/ 1565646 h 3080848"/>
                  <a:gd name="connsiteX3" fmla="*/ 653708 w 1307416"/>
                  <a:gd name="connsiteY3" fmla="*/ 3080848 h 3080848"/>
                  <a:gd name="connsiteX4" fmla="*/ 0 w 1307416"/>
                  <a:gd name="connsiteY4" fmla="*/ 1565646 h 3080848"/>
                  <a:gd name="connsiteX0" fmla="*/ 0 w 1307416"/>
                  <a:gd name="connsiteY0" fmla="*/ 1565646 h 3080848"/>
                  <a:gd name="connsiteX1" fmla="*/ 653708 w 1307416"/>
                  <a:gd name="connsiteY1" fmla="*/ 50444 h 3080848"/>
                  <a:gd name="connsiteX2" fmla="*/ 1307416 w 1307416"/>
                  <a:gd name="connsiteY2" fmla="*/ 1565646 h 3080848"/>
                  <a:gd name="connsiteX3" fmla="*/ 653708 w 1307416"/>
                  <a:gd name="connsiteY3" fmla="*/ 3080848 h 3080848"/>
                  <a:gd name="connsiteX4" fmla="*/ 0 w 1307416"/>
                  <a:gd name="connsiteY4" fmla="*/ 1565646 h 3080848"/>
                  <a:gd name="connsiteX0" fmla="*/ 0 w 1307416"/>
                  <a:gd name="connsiteY0" fmla="*/ 1515202 h 3030404"/>
                  <a:gd name="connsiteX1" fmla="*/ 653708 w 1307416"/>
                  <a:gd name="connsiteY1" fmla="*/ 0 h 3030404"/>
                  <a:gd name="connsiteX2" fmla="*/ 1307416 w 1307416"/>
                  <a:gd name="connsiteY2" fmla="*/ 1515202 h 3030404"/>
                  <a:gd name="connsiteX3" fmla="*/ 653708 w 1307416"/>
                  <a:gd name="connsiteY3" fmla="*/ 3030404 h 3030404"/>
                  <a:gd name="connsiteX4" fmla="*/ 0 w 1307416"/>
                  <a:gd name="connsiteY4" fmla="*/ 1515202 h 3030404"/>
                  <a:gd name="connsiteX0" fmla="*/ 0 w 1340667"/>
                  <a:gd name="connsiteY0" fmla="*/ 1531828 h 3030404"/>
                  <a:gd name="connsiteX1" fmla="*/ 686959 w 1340667"/>
                  <a:gd name="connsiteY1" fmla="*/ 0 h 3030404"/>
                  <a:gd name="connsiteX2" fmla="*/ 1340667 w 1340667"/>
                  <a:gd name="connsiteY2" fmla="*/ 1515202 h 3030404"/>
                  <a:gd name="connsiteX3" fmla="*/ 686959 w 1340667"/>
                  <a:gd name="connsiteY3" fmla="*/ 3030404 h 3030404"/>
                  <a:gd name="connsiteX4" fmla="*/ 0 w 1340667"/>
                  <a:gd name="connsiteY4" fmla="*/ 1531828 h 3030404"/>
                  <a:gd name="connsiteX0" fmla="*/ 0 w 1327367"/>
                  <a:gd name="connsiteY0" fmla="*/ 1538478 h 3030404"/>
                  <a:gd name="connsiteX1" fmla="*/ 673659 w 1327367"/>
                  <a:gd name="connsiteY1" fmla="*/ 0 h 3030404"/>
                  <a:gd name="connsiteX2" fmla="*/ 1327367 w 1327367"/>
                  <a:gd name="connsiteY2" fmla="*/ 1515202 h 3030404"/>
                  <a:gd name="connsiteX3" fmla="*/ 673659 w 1327367"/>
                  <a:gd name="connsiteY3" fmla="*/ 3030404 h 3030404"/>
                  <a:gd name="connsiteX4" fmla="*/ 0 w 1327367"/>
                  <a:gd name="connsiteY4" fmla="*/ 1538478 h 3030404"/>
                  <a:gd name="connsiteX0" fmla="*/ 0 w 1340667"/>
                  <a:gd name="connsiteY0" fmla="*/ 1538478 h 3030404"/>
                  <a:gd name="connsiteX1" fmla="*/ 673659 w 1340667"/>
                  <a:gd name="connsiteY1" fmla="*/ 0 h 3030404"/>
                  <a:gd name="connsiteX2" fmla="*/ 1340667 w 1340667"/>
                  <a:gd name="connsiteY2" fmla="*/ 1521852 h 3030404"/>
                  <a:gd name="connsiteX3" fmla="*/ 673659 w 1340667"/>
                  <a:gd name="connsiteY3" fmla="*/ 3030404 h 3030404"/>
                  <a:gd name="connsiteX4" fmla="*/ 0 w 1340667"/>
                  <a:gd name="connsiteY4" fmla="*/ 1538478 h 3030404"/>
                  <a:gd name="connsiteX0" fmla="*/ 0 w 1327367"/>
                  <a:gd name="connsiteY0" fmla="*/ 1538478 h 3030404"/>
                  <a:gd name="connsiteX1" fmla="*/ 673659 w 1327367"/>
                  <a:gd name="connsiteY1" fmla="*/ 0 h 3030404"/>
                  <a:gd name="connsiteX2" fmla="*/ 1327367 w 1327367"/>
                  <a:gd name="connsiteY2" fmla="*/ 1525177 h 3030404"/>
                  <a:gd name="connsiteX3" fmla="*/ 673659 w 1327367"/>
                  <a:gd name="connsiteY3" fmla="*/ 3030404 h 3030404"/>
                  <a:gd name="connsiteX4" fmla="*/ 0 w 1327367"/>
                  <a:gd name="connsiteY4" fmla="*/ 1538478 h 3030404"/>
                  <a:gd name="connsiteX0" fmla="*/ 13 w 1327380"/>
                  <a:gd name="connsiteY0" fmla="*/ 1498577 h 2990503"/>
                  <a:gd name="connsiteX1" fmla="*/ 657046 w 1327380"/>
                  <a:gd name="connsiteY1" fmla="*/ 0 h 2990503"/>
                  <a:gd name="connsiteX2" fmla="*/ 1327380 w 1327380"/>
                  <a:gd name="connsiteY2" fmla="*/ 1485276 h 2990503"/>
                  <a:gd name="connsiteX3" fmla="*/ 673672 w 1327380"/>
                  <a:gd name="connsiteY3" fmla="*/ 2990503 h 2990503"/>
                  <a:gd name="connsiteX4" fmla="*/ 13 w 1327380"/>
                  <a:gd name="connsiteY4" fmla="*/ 1498577 h 2990503"/>
                  <a:gd name="connsiteX0" fmla="*/ 13 w 1327380"/>
                  <a:gd name="connsiteY0" fmla="*/ 1471977 h 2963903"/>
                  <a:gd name="connsiteX1" fmla="*/ 657046 w 1327380"/>
                  <a:gd name="connsiteY1" fmla="*/ 0 h 2963903"/>
                  <a:gd name="connsiteX2" fmla="*/ 1327380 w 1327380"/>
                  <a:gd name="connsiteY2" fmla="*/ 1458676 h 2963903"/>
                  <a:gd name="connsiteX3" fmla="*/ 673672 w 1327380"/>
                  <a:gd name="connsiteY3" fmla="*/ 2963903 h 2963903"/>
                  <a:gd name="connsiteX4" fmla="*/ 13 w 1327380"/>
                  <a:gd name="connsiteY4" fmla="*/ 1471977 h 2963903"/>
                  <a:gd name="connsiteX0" fmla="*/ 27 w 1327394"/>
                  <a:gd name="connsiteY0" fmla="*/ 1495253 h 2987179"/>
                  <a:gd name="connsiteX1" fmla="*/ 650410 w 1327394"/>
                  <a:gd name="connsiteY1" fmla="*/ 0 h 2987179"/>
                  <a:gd name="connsiteX2" fmla="*/ 1327394 w 1327394"/>
                  <a:gd name="connsiteY2" fmla="*/ 1481952 h 2987179"/>
                  <a:gd name="connsiteX3" fmla="*/ 673686 w 1327394"/>
                  <a:gd name="connsiteY3" fmla="*/ 2987179 h 2987179"/>
                  <a:gd name="connsiteX4" fmla="*/ 27 w 1327394"/>
                  <a:gd name="connsiteY4" fmla="*/ 1495253 h 2987179"/>
                  <a:gd name="connsiteX0" fmla="*/ 34 w 1327401"/>
                  <a:gd name="connsiteY0" fmla="*/ 1495253 h 2987179"/>
                  <a:gd name="connsiteX1" fmla="*/ 650417 w 1327401"/>
                  <a:gd name="connsiteY1" fmla="*/ 0 h 2987179"/>
                  <a:gd name="connsiteX2" fmla="*/ 1327401 w 1327401"/>
                  <a:gd name="connsiteY2" fmla="*/ 1481952 h 2987179"/>
                  <a:gd name="connsiteX3" fmla="*/ 673693 w 1327401"/>
                  <a:gd name="connsiteY3" fmla="*/ 2987179 h 2987179"/>
                  <a:gd name="connsiteX4" fmla="*/ 34 w 1327401"/>
                  <a:gd name="connsiteY4" fmla="*/ 1495253 h 2987179"/>
                  <a:gd name="connsiteX0" fmla="*/ 43 w 1327410"/>
                  <a:gd name="connsiteY0" fmla="*/ 1495253 h 2987179"/>
                  <a:gd name="connsiteX1" fmla="*/ 650426 w 1327410"/>
                  <a:gd name="connsiteY1" fmla="*/ 0 h 2987179"/>
                  <a:gd name="connsiteX2" fmla="*/ 1327410 w 1327410"/>
                  <a:gd name="connsiteY2" fmla="*/ 1481952 h 2987179"/>
                  <a:gd name="connsiteX3" fmla="*/ 673702 w 1327410"/>
                  <a:gd name="connsiteY3" fmla="*/ 2987179 h 2987179"/>
                  <a:gd name="connsiteX4" fmla="*/ 43 w 1327410"/>
                  <a:gd name="connsiteY4" fmla="*/ 1495253 h 2987179"/>
                  <a:gd name="connsiteX0" fmla="*/ 43 w 1327410"/>
                  <a:gd name="connsiteY0" fmla="*/ 1495253 h 2987179"/>
                  <a:gd name="connsiteX1" fmla="*/ 650426 w 1327410"/>
                  <a:gd name="connsiteY1" fmla="*/ 0 h 2987179"/>
                  <a:gd name="connsiteX2" fmla="*/ 1327410 w 1327410"/>
                  <a:gd name="connsiteY2" fmla="*/ 1481952 h 2987179"/>
                  <a:gd name="connsiteX3" fmla="*/ 673702 w 1327410"/>
                  <a:gd name="connsiteY3" fmla="*/ 2987179 h 2987179"/>
                  <a:gd name="connsiteX4" fmla="*/ 43 w 1327410"/>
                  <a:gd name="connsiteY4" fmla="*/ 1495253 h 2987179"/>
                  <a:gd name="connsiteX0" fmla="*/ 51 w 1327418"/>
                  <a:gd name="connsiteY0" fmla="*/ 1495253 h 2987179"/>
                  <a:gd name="connsiteX1" fmla="*/ 650434 w 1327418"/>
                  <a:gd name="connsiteY1" fmla="*/ 0 h 2987179"/>
                  <a:gd name="connsiteX2" fmla="*/ 1327418 w 1327418"/>
                  <a:gd name="connsiteY2" fmla="*/ 1481952 h 2987179"/>
                  <a:gd name="connsiteX3" fmla="*/ 673710 w 1327418"/>
                  <a:gd name="connsiteY3" fmla="*/ 2987179 h 2987179"/>
                  <a:gd name="connsiteX4" fmla="*/ 51 w 1327418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27426"/>
                  <a:gd name="connsiteY0" fmla="*/ 1495253 h 2987179"/>
                  <a:gd name="connsiteX1" fmla="*/ 650442 w 1327426"/>
                  <a:gd name="connsiteY1" fmla="*/ 0 h 2987179"/>
                  <a:gd name="connsiteX2" fmla="*/ 1327426 w 1327426"/>
                  <a:gd name="connsiteY2" fmla="*/ 1481952 h 2987179"/>
                  <a:gd name="connsiteX3" fmla="*/ 673718 w 1327426"/>
                  <a:gd name="connsiteY3" fmla="*/ 2987179 h 2987179"/>
                  <a:gd name="connsiteX4" fmla="*/ 59 w 1327426"/>
                  <a:gd name="connsiteY4" fmla="*/ 1495253 h 2987179"/>
                  <a:gd name="connsiteX0" fmla="*/ 59 w 1340126"/>
                  <a:gd name="connsiteY0" fmla="*/ 1495253 h 2987179"/>
                  <a:gd name="connsiteX1" fmla="*/ 650442 w 1340126"/>
                  <a:gd name="connsiteY1" fmla="*/ 0 h 2987179"/>
                  <a:gd name="connsiteX2" fmla="*/ 1340126 w 1340126"/>
                  <a:gd name="connsiteY2" fmla="*/ 1485127 h 2987179"/>
                  <a:gd name="connsiteX3" fmla="*/ 673718 w 1340126"/>
                  <a:gd name="connsiteY3" fmla="*/ 2987179 h 2987179"/>
                  <a:gd name="connsiteX4" fmla="*/ 59 w 1340126"/>
                  <a:gd name="connsiteY4" fmla="*/ 1495253 h 2987179"/>
                  <a:gd name="connsiteX0" fmla="*/ 59 w 1330601"/>
                  <a:gd name="connsiteY0" fmla="*/ 1495253 h 2987179"/>
                  <a:gd name="connsiteX1" fmla="*/ 650442 w 1330601"/>
                  <a:gd name="connsiteY1" fmla="*/ 0 h 2987179"/>
                  <a:gd name="connsiteX2" fmla="*/ 1330601 w 1330601"/>
                  <a:gd name="connsiteY2" fmla="*/ 1488302 h 2987179"/>
                  <a:gd name="connsiteX3" fmla="*/ 673718 w 1330601"/>
                  <a:gd name="connsiteY3" fmla="*/ 2987179 h 2987179"/>
                  <a:gd name="connsiteX4" fmla="*/ 59 w 1330601"/>
                  <a:gd name="connsiteY4" fmla="*/ 1495253 h 2987179"/>
                  <a:gd name="connsiteX0" fmla="*/ 59 w 1330601"/>
                  <a:gd name="connsiteY0" fmla="*/ 1495253 h 2987179"/>
                  <a:gd name="connsiteX1" fmla="*/ 650442 w 1330601"/>
                  <a:gd name="connsiteY1" fmla="*/ 0 h 2987179"/>
                  <a:gd name="connsiteX2" fmla="*/ 1330601 w 1330601"/>
                  <a:gd name="connsiteY2" fmla="*/ 1488302 h 2987179"/>
                  <a:gd name="connsiteX3" fmla="*/ 673718 w 1330601"/>
                  <a:gd name="connsiteY3" fmla="*/ 2987179 h 2987179"/>
                  <a:gd name="connsiteX4" fmla="*/ 59 w 1330601"/>
                  <a:gd name="connsiteY4" fmla="*/ 1495253 h 2987179"/>
                  <a:gd name="connsiteX0" fmla="*/ 59 w 1330601"/>
                  <a:gd name="connsiteY0" fmla="*/ 1495253 h 2987179"/>
                  <a:gd name="connsiteX1" fmla="*/ 650442 w 1330601"/>
                  <a:gd name="connsiteY1" fmla="*/ 0 h 2987179"/>
                  <a:gd name="connsiteX2" fmla="*/ 1330601 w 1330601"/>
                  <a:gd name="connsiteY2" fmla="*/ 1488302 h 2987179"/>
                  <a:gd name="connsiteX3" fmla="*/ 673718 w 1330601"/>
                  <a:gd name="connsiteY3" fmla="*/ 2987179 h 2987179"/>
                  <a:gd name="connsiteX4" fmla="*/ 59 w 1330601"/>
                  <a:gd name="connsiteY4" fmla="*/ 1495253 h 2987179"/>
                  <a:gd name="connsiteX0" fmla="*/ 59 w 1330601"/>
                  <a:gd name="connsiteY0" fmla="*/ 1495253 h 2987179"/>
                  <a:gd name="connsiteX1" fmla="*/ 650442 w 1330601"/>
                  <a:gd name="connsiteY1" fmla="*/ 0 h 2987179"/>
                  <a:gd name="connsiteX2" fmla="*/ 1330601 w 1330601"/>
                  <a:gd name="connsiteY2" fmla="*/ 1488302 h 2987179"/>
                  <a:gd name="connsiteX3" fmla="*/ 673718 w 1330601"/>
                  <a:gd name="connsiteY3" fmla="*/ 2987179 h 2987179"/>
                  <a:gd name="connsiteX4" fmla="*/ 59 w 1330601"/>
                  <a:gd name="connsiteY4" fmla="*/ 1495253 h 2987179"/>
                  <a:gd name="connsiteX0" fmla="*/ 59 w 1330601"/>
                  <a:gd name="connsiteY0" fmla="*/ 1495253 h 2987179"/>
                  <a:gd name="connsiteX1" fmla="*/ 650442 w 1330601"/>
                  <a:gd name="connsiteY1" fmla="*/ 0 h 2987179"/>
                  <a:gd name="connsiteX2" fmla="*/ 1330601 w 1330601"/>
                  <a:gd name="connsiteY2" fmla="*/ 1488302 h 2987179"/>
                  <a:gd name="connsiteX3" fmla="*/ 673718 w 1330601"/>
                  <a:gd name="connsiteY3" fmla="*/ 2987179 h 2987179"/>
                  <a:gd name="connsiteX4" fmla="*/ 59 w 1330601"/>
                  <a:gd name="connsiteY4" fmla="*/ 1495253 h 2987179"/>
                  <a:gd name="connsiteX0" fmla="*/ 3 w 1330545"/>
                  <a:gd name="connsiteY0" fmla="*/ 1495253 h 2987179"/>
                  <a:gd name="connsiteX1" fmla="*/ 650386 w 1330545"/>
                  <a:gd name="connsiteY1" fmla="*/ 0 h 2987179"/>
                  <a:gd name="connsiteX2" fmla="*/ 1330545 w 1330545"/>
                  <a:gd name="connsiteY2" fmla="*/ 1488302 h 2987179"/>
                  <a:gd name="connsiteX3" fmla="*/ 673662 w 1330545"/>
                  <a:gd name="connsiteY3" fmla="*/ 2987179 h 2987179"/>
                  <a:gd name="connsiteX4" fmla="*/ 3 w 1330545"/>
                  <a:gd name="connsiteY4" fmla="*/ 1495253 h 2987179"/>
                  <a:gd name="connsiteX0" fmla="*/ 641 w 1331183"/>
                  <a:gd name="connsiteY0" fmla="*/ 1495253 h 2987179"/>
                  <a:gd name="connsiteX1" fmla="*/ 651024 w 1331183"/>
                  <a:gd name="connsiteY1" fmla="*/ 0 h 2987179"/>
                  <a:gd name="connsiteX2" fmla="*/ 1331183 w 1331183"/>
                  <a:gd name="connsiteY2" fmla="*/ 1488302 h 2987179"/>
                  <a:gd name="connsiteX3" fmla="*/ 674300 w 1331183"/>
                  <a:gd name="connsiteY3" fmla="*/ 2987179 h 2987179"/>
                  <a:gd name="connsiteX4" fmla="*/ 641 w 1331183"/>
                  <a:gd name="connsiteY4" fmla="*/ 1495253 h 2987179"/>
                  <a:gd name="connsiteX0" fmla="*/ 641 w 1331183"/>
                  <a:gd name="connsiteY0" fmla="*/ 1495253 h 2987179"/>
                  <a:gd name="connsiteX1" fmla="*/ 651024 w 1331183"/>
                  <a:gd name="connsiteY1" fmla="*/ 0 h 2987179"/>
                  <a:gd name="connsiteX2" fmla="*/ 1331183 w 1331183"/>
                  <a:gd name="connsiteY2" fmla="*/ 1488302 h 2987179"/>
                  <a:gd name="connsiteX3" fmla="*/ 674300 w 1331183"/>
                  <a:gd name="connsiteY3" fmla="*/ 2987179 h 2987179"/>
                  <a:gd name="connsiteX4" fmla="*/ 641 w 1331183"/>
                  <a:gd name="connsiteY4" fmla="*/ 1495253 h 2987179"/>
                  <a:gd name="connsiteX0" fmla="*/ 77 w 1330619"/>
                  <a:gd name="connsiteY0" fmla="*/ 1495253 h 3015754"/>
                  <a:gd name="connsiteX1" fmla="*/ 650460 w 1330619"/>
                  <a:gd name="connsiteY1" fmla="*/ 0 h 3015754"/>
                  <a:gd name="connsiteX2" fmla="*/ 1330619 w 1330619"/>
                  <a:gd name="connsiteY2" fmla="*/ 1488302 h 3015754"/>
                  <a:gd name="connsiteX3" fmla="*/ 676911 w 1330619"/>
                  <a:gd name="connsiteY3" fmla="*/ 3015754 h 3015754"/>
                  <a:gd name="connsiteX4" fmla="*/ 77 w 1330619"/>
                  <a:gd name="connsiteY4" fmla="*/ 1495253 h 3015754"/>
                  <a:gd name="connsiteX0" fmla="*/ 94 w 1330636"/>
                  <a:gd name="connsiteY0" fmla="*/ 1495253 h 3003054"/>
                  <a:gd name="connsiteX1" fmla="*/ 650477 w 1330636"/>
                  <a:gd name="connsiteY1" fmla="*/ 0 h 3003054"/>
                  <a:gd name="connsiteX2" fmla="*/ 1330636 w 1330636"/>
                  <a:gd name="connsiteY2" fmla="*/ 1488302 h 3003054"/>
                  <a:gd name="connsiteX3" fmla="*/ 680103 w 1330636"/>
                  <a:gd name="connsiteY3" fmla="*/ 3003054 h 3003054"/>
                  <a:gd name="connsiteX4" fmla="*/ 94 w 1330636"/>
                  <a:gd name="connsiteY4" fmla="*/ 1495253 h 3003054"/>
                  <a:gd name="connsiteX0" fmla="*/ 94 w 1330636"/>
                  <a:gd name="connsiteY0" fmla="*/ 1495253 h 3003054"/>
                  <a:gd name="connsiteX1" fmla="*/ 650477 w 1330636"/>
                  <a:gd name="connsiteY1" fmla="*/ 0 h 3003054"/>
                  <a:gd name="connsiteX2" fmla="*/ 1330636 w 1330636"/>
                  <a:gd name="connsiteY2" fmla="*/ 1488302 h 3003054"/>
                  <a:gd name="connsiteX3" fmla="*/ 680103 w 1330636"/>
                  <a:gd name="connsiteY3" fmla="*/ 3003054 h 3003054"/>
                  <a:gd name="connsiteX4" fmla="*/ 94 w 1330636"/>
                  <a:gd name="connsiteY4" fmla="*/ 1495253 h 3003054"/>
                  <a:gd name="connsiteX0" fmla="*/ 94 w 1330636"/>
                  <a:gd name="connsiteY0" fmla="*/ 1495253 h 3003054"/>
                  <a:gd name="connsiteX1" fmla="*/ 650477 w 1330636"/>
                  <a:gd name="connsiteY1" fmla="*/ 0 h 3003054"/>
                  <a:gd name="connsiteX2" fmla="*/ 1330636 w 1330636"/>
                  <a:gd name="connsiteY2" fmla="*/ 1488302 h 3003054"/>
                  <a:gd name="connsiteX3" fmla="*/ 680103 w 1330636"/>
                  <a:gd name="connsiteY3" fmla="*/ 3003054 h 3003054"/>
                  <a:gd name="connsiteX4" fmla="*/ 94 w 1330636"/>
                  <a:gd name="connsiteY4" fmla="*/ 1495253 h 3003054"/>
                  <a:gd name="connsiteX0" fmla="*/ 90 w 1340157"/>
                  <a:gd name="connsiteY0" fmla="*/ 1498428 h 3003054"/>
                  <a:gd name="connsiteX1" fmla="*/ 659998 w 1340157"/>
                  <a:gd name="connsiteY1" fmla="*/ 0 h 3003054"/>
                  <a:gd name="connsiteX2" fmla="*/ 1340157 w 1340157"/>
                  <a:gd name="connsiteY2" fmla="*/ 1488302 h 3003054"/>
                  <a:gd name="connsiteX3" fmla="*/ 689624 w 1340157"/>
                  <a:gd name="connsiteY3" fmla="*/ 3003054 h 3003054"/>
                  <a:gd name="connsiteX4" fmla="*/ 90 w 1340157"/>
                  <a:gd name="connsiteY4" fmla="*/ 1498428 h 3003054"/>
                  <a:gd name="connsiteX0" fmla="*/ 95 w 1330637"/>
                  <a:gd name="connsiteY0" fmla="*/ 1501603 h 3003054"/>
                  <a:gd name="connsiteX1" fmla="*/ 650478 w 1330637"/>
                  <a:gd name="connsiteY1" fmla="*/ 0 h 3003054"/>
                  <a:gd name="connsiteX2" fmla="*/ 1330637 w 1330637"/>
                  <a:gd name="connsiteY2" fmla="*/ 1488302 h 3003054"/>
                  <a:gd name="connsiteX3" fmla="*/ 680104 w 1330637"/>
                  <a:gd name="connsiteY3" fmla="*/ 3003054 h 3003054"/>
                  <a:gd name="connsiteX4" fmla="*/ 95 w 1330637"/>
                  <a:gd name="connsiteY4" fmla="*/ 1501603 h 3003054"/>
                  <a:gd name="connsiteX0" fmla="*/ 90 w 1340157"/>
                  <a:gd name="connsiteY0" fmla="*/ 1507953 h 3003054"/>
                  <a:gd name="connsiteX1" fmla="*/ 659998 w 1340157"/>
                  <a:gd name="connsiteY1" fmla="*/ 0 h 3003054"/>
                  <a:gd name="connsiteX2" fmla="*/ 1340157 w 1340157"/>
                  <a:gd name="connsiteY2" fmla="*/ 1488302 h 3003054"/>
                  <a:gd name="connsiteX3" fmla="*/ 689624 w 1340157"/>
                  <a:gd name="connsiteY3" fmla="*/ 3003054 h 3003054"/>
                  <a:gd name="connsiteX4" fmla="*/ 90 w 1340157"/>
                  <a:gd name="connsiteY4" fmla="*/ 1507953 h 3003054"/>
                  <a:gd name="connsiteX0" fmla="*/ 90 w 1340157"/>
                  <a:gd name="connsiteY0" fmla="*/ 1507953 h 3003054"/>
                  <a:gd name="connsiteX1" fmla="*/ 659998 w 1340157"/>
                  <a:gd name="connsiteY1" fmla="*/ 0 h 3003054"/>
                  <a:gd name="connsiteX2" fmla="*/ 1340157 w 1340157"/>
                  <a:gd name="connsiteY2" fmla="*/ 1488302 h 3003054"/>
                  <a:gd name="connsiteX3" fmla="*/ 689624 w 1340157"/>
                  <a:gd name="connsiteY3" fmla="*/ 3003054 h 3003054"/>
                  <a:gd name="connsiteX4" fmla="*/ 90 w 1340157"/>
                  <a:gd name="connsiteY4" fmla="*/ 1507953 h 3003054"/>
                  <a:gd name="connsiteX0" fmla="*/ 90 w 1346507"/>
                  <a:gd name="connsiteY0" fmla="*/ 1507953 h 3003054"/>
                  <a:gd name="connsiteX1" fmla="*/ 659998 w 1346507"/>
                  <a:gd name="connsiteY1" fmla="*/ 0 h 3003054"/>
                  <a:gd name="connsiteX2" fmla="*/ 1346507 w 1346507"/>
                  <a:gd name="connsiteY2" fmla="*/ 1491477 h 3003054"/>
                  <a:gd name="connsiteX3" fmla="*/ 689624 w 1346507"/>
                  <a:gd name="connsiteY3" fmla="*/ 3003054 h 3003054"/>
                  <a:gd name="connsiteX4" fmla="*/ 90 w 1346507"/>
                  <a:gd name="connsiteY4" fmla="*/ 1507953 h 3003054"/>
                  <a:gd name="connsiteX0" fmla="*/ 90 w 1346507"/>
                  <a:gd name="connsiteY0" fmla="*/ 1507953 h 3003054"/>
                  <a:gd name="connsiteX1" fmla="*/ 659998 w 1346507"/>
                  <a:gd name="connsiteY1" fmla="*/ 0 h 3003054"/>
                  <a:gd name="connsiteX2" fmla="*/ 1346507 w 1346507"/>
                  <a:gd name="connsiteY2" fmla="*/ 1491477 h 3003054"/>
                  <a:gd name="connsiteX3" fmla="*/ 689624 w 1346507"/>
                  <a:gd name="connsiteY3" fmla="*/ 3003054 h 3003054"/>
                  <a:gd name="connsiteX4" fmla="*/ 90 w 1346507"/>
                  <a:gd name="connsiteY4" fmla="*/ 1507953 h 300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507" h="3003054">
                    <a:moveTo>
                      <a:pt x="90" y="1507953"/>
                    </a:moveTo>
                    <a:cubicBezTo>
                      <a:pt x="-4848" y="1007444"/>
                      <a:pt x="192066" y="427704"/>
                      <a:pt x="659998" y="0"/>
                    </a:cubicBezTo>
                    <a:cubicBezTo>
                      <a:pt x="1014723" y="338008"/>
                      <a:pt x="1308407" y="673704"/>
                      <a:pt x="1346507" y="1491477"/>
                    </a:cubicBezTo>
                    <a:cubicBezTo>
                      <a:pt x="1346507" y="2328300"/>
                      <a:pt x="939821" y="2781381"/>
                      <a:pt x="689624" y="3003054"/>
                    </a:cubicBezTo>
                    <a:cubicBezTo>
                      <a:pt x="206960" y="2580663"/>
                      <a:pt x="5028" y="2008462"/>
                      <a:pt x="90" y="1507953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0068B3"/>
                  </a:solidFill>
                </a:endParaRPr>
              </a:p>
            </p:txBody>
          </p:sp>
        </p:grpSp>
        <p:pic>
          <p:nvPicPr>
            <p:cNvPr id="24" name="Immagine 100">
              <a:extLst>
                <a:ext uri="{FF2B5EF4-FFF2-40B4-BE49-F238E27FC236}">
                  <a16:creationId xmlns:a16="http://schemas.microsoft.com/office/drawing/2014/main" id="{8C9D3F7E-EE72-DF42-9EB2-8CF07F0FE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8385" y="3090252"/>
              <a:ext cx="815980" cy="389383"/>
            </a:xfrm>
            <a:prstGeom prst="rect">
              <a:avLst/>
            </a:prstGeom>
          </p:spPr>
        </p:pic>
        <p:pic>
          <p:nvPicPr>
            <p:cNvPr id="25" name="Image 2" descr="image001">
              <a:extLst>
                <a:ext uri="{FF2B5EF4-FFF2-40B4-BE49-F238E27FC236}">
                  <a16:creationId xmlns:a16="http://schemas.microsoft.com/office/drawing/2014/main" id="{B43031E4-3411-5941-8798-D05DEB4E7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710" y="3814515"/>
              <a:ext cx="884987" cy="487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2E4F0225-7354-C244-BA9E-D37E8BD15898}"/>
              </a:ext>
            </a:extLst>
          </p:cNvPr>
          <p:cNvSpPr/>
          <p:nvPr/>
        </p:nvSpPr>
        <p:spPr>
          <a:xfrm>
            <a:off x="446464" y="53379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Clr>
                <a:srgbClr val="92D050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92D050"/>
                </a:solidFill>
              </a:rPr>
              <a:t>Очистка воздуха</a:t>
            </a:r>
          </a:p>
          <a:p>
            <a:pPr marL="179388" indent="-179388">
              <a:buClr>
                <a:srgbClr val="92D050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92D050"/>
                </a:solidFill>
              </a:rPr>
              <a:t>Фильтрация электронного привода</a:t>
            </a:r>
          </a:p>
          <a:p>
            <a:pPr marL="179388" indent="-179388">
              <a:buClr>
                <a:srgbClr val="92D050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92D050"/>
                </a:solidFill>
              </a:rPr>
              <a:t>Управление топливом на топливных элементах</a:t>
            </a:r>
          </a:p>
          <a:p>
            <a:pPr marL="179388" indent="-179388">
              <a:buClr>
                <a:srgbClr val="92D050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92D050"/>
                </a:solidFill>
              </a:rPr>
              <a:t>Управление температурой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00405974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A29FA41-D513-9349-BEE1-846B58DB2FEF}"/>
              </a:ext>
            </a:extLst>
          </p:cNvPr>
          <p:cNvSpPr/>
          <p:nvPr/>
        </p:nvSpPr>
        <p:spPr>
          <a:xfrm>
            <a:off x="-43892" y="-1824"/>
            <a:ext cx="12309466" cy="281562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age 7">
            <a:extLst>
              <a:ext uri="{FF2B5EF4-FFF2-40B4-BE49-F238E27FC236}">
                <a16:creationId xmlns:a16="http://schemas.microsoft.com/office/drawing/2014/main" id="{75F68FB6-7F2F-094C-8206-CF20B896CE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385" y="2176340"/>
            <a:ext cx="1525016" cy="15159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Image 4">
            <a:extLst>
              <a:ext uri="{FF2B5EF4-FFF2-40B4-BE49-F238E27FC236}">
                <a16:creationId xmlns:a16="http://schemas.microsoft.com/office/drawing/2014/main" id="{71A6F9DA-CA48-8444-B015-1D10C1C745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7187" y="2176339"/>
            <a:ext cx="1554793" cy="15159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Image 8">
            <a:extLst>
              <a:ext uri="{FF2B5EF4-FFF2-40B4-BE49-F238E27FC236}">
                <a16:creationId xmlns:a16="http://schemas.microsoft.com/office/drawing/2014/main" id="{003307D9-9BFF-144B-9061-14866FA966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786" y="2176295"/>
            <a:ext cx="1516007" cy="151600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Image 13">
            <a:extLst>
              <a:ext uri="{FF2B5EF4-FFF2-40B4-BE49-F238E27FC236}">
                <a16:creationId xmlns:a16="http://schemas.microsoft.com/office/drawing/2014/main" id="{1DCD7F23-AD79-5345-ABE2-7E5DC746E1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7459" y="2136489"/>
            <a:ext cx="1595618" cy="15956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8A6A39E1-4F57-BA45-81D6-C2CA366174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1418" y="2136489"/>
            <a:ext cx="1595617" cy="15956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Image 18">
            <a:extLst>
              <a:ext uri="{FF2B5EF4-FFF2-40B4-BE49-F238E27FC236}">
                <a16:creationId xmlns:a16="http://schemas.microsoft.com/office/drawing/2014/main" id="{23C88154-47ED-2442-924D-DDB094F25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385" y="4485800"/>
            <a:ext cx="1595617" cy="1595617"/>
          </a:xfrm>
          <a:prstGeom prst="rect">
            <a:avLst/>
          </a:prstGeom>
        </p:spPr>
      </p:pic>
      <p:pic>
        <p:nvPicPr>
          <p:cNvPr id="28" name="Image 32">
            <a:extLst>
              <a:ext uri="{FF2B5EF4-FFF2-40B4-BE49-F238E27FC236}">
                <a16:creationId xmlns:a16="http://schemas.microsoft.com/office/drawing/2014/main" id="{4CB0B314-01A2-D148-903A-37EA2452E3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786" y="4485800"/>
            <a:ext cx="1595617" cy="1595617"/>
          </a:xfrm>
          <a:prstGeom prst="rect">
            <a:avLst/>
          </a:prstGeom>
        </p:spPr>
      </p:pic>
      <p:pic>
        <p:nvPicPr>
          <p:cNvPr id="29" name="Image 33">
            <a:extLst>
              <a:ext uri="{FF2B5EF4-FFF2-40B4-BE49-F238E27FC236}">
                <a16:creationId xmlns:a16="http://schemas.microsoft.com/office/drawing/2014/main" id="{F02720C4-D3F7-DE4B-81C5-282434D6BB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657459" y="4520585"/>
            <a:ext cx="1595618" cy="1595617"/>
          </a:xfrm>
          <a:prstGeom prst="rect">
            <a:avLst/>
          </a:prstGeom>
        </p:spPr>
      </p:pic>
      <p:pic>
        <p:nvPicPr>
          <p:cNvPr id="30" name="Image 35">
            <a:extLst>
              <a:ext uri="{FF2B5EF4-FFF2-40B4-BE49-F238E27FC236}">
                <a16:creationId xmlns:a16="http://schemas.microsoft.com/office/drawing/2014/main" id="{2A6E7E14-C274-C146-9138-E4603F2F03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13032" y="4520585"/>
            <a:ext cx="1595618" cy="1595617"/>
          </a:xfrm>
          <a:prstGeom prst="rect">
            <a:avLst/>
          </a:prstGeom>
        </p:spPr>
      </p:pic>
      <p:sp>
        <p:nvSpPr>
          <p:cNvPr id="31" name="Titolo 12">
            <a:extLst>
              <a:ext uri="{FF2B5EF4-FFF2-40B4-BE49-F238E27FC236}">
                <a16:creationId xmlns:a16="http://schemas.microsoft.com/office/drawing/2014/main" id="{1E9A7E92-129A-C248-9578-35C48FB1C3B2}"/>
              </a:ext>
            </a:extLst>
          </p:cNvPr>
          <p:cNvSpPr txBox="1">
            <a:spLocks/>
          </p:cNvSpPr>
          <p:nvPr/>
        </p:nvSpPr>
        <p:spPr>
          <a:xfrm>
            <a:off x="405351" y="115515"/>
            <a:ext cx="11694913" cy="775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rgbClr val="E3061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</a:rPr>
              <a:t>ПРОЦЕСС ПРОИЗВОДСТВА </a:t>
            </a:r>
            <a:r>
              <a:rPr lang="it-IT" sz="3500" dirty="0">
                <a:solidFill>
                  <a:schemeClr val="bg1"/>
                </a:solidFill>
              </a:rPr>
              <a:t>&amp; </a:t>
            </a:r>
            <a:r>
              <a:rPr lang="ru-RU" sz="3500" dirty="0">
                <a:solidFill>
                  <a:schemeClr val="bg1"/>
                </a:solidFill>
              </a:rPr>
              <a:t>КОНТРОЛЬ </a:t>
            </a:r>
            <a:r>
              <a:rPr lang="ru-RU" sz="3500" b="1" dirty="0">
                <a:solidFill>
                  <a:schemeClr val="bg1"/>
                </a:solidFill>
              </a:rPr>
              <a:t>КАЧЕСТВА</a:t>
            </a:r>
            <a:endParaRPr lang="it-IT" sz="3500" dirty="0">
              <a:solidFill>
                <a:schemeClr val="bg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FEB9F91-24C2-CC40-9F1D-917CA7D16D07}"/>
              </a:ext>
            </a:extLst>
          </p:cNvPr>
          <p:cNvSpPr/>
          <p:nvPr/>
        </p:nvSpPr>
        <p:spPr>
          <a:xfrm>
            <a:off x="561570" y="877875"/>
            <a:ext cx="1669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10 </a:t>
            </a:r>
            <a:r>
              <a:rPr lang="ru-RU" sz="2400" b="1" dirty="0">
                <a:solidFill>
                  <a:schemeClr val="bg1"/>
                </a:solidFill>
              </a:rPr>
              <a:t>Заводов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32" name="ZoneTexte 3">
            <a:extLst>
              <a:ext uri="{FF2B5EF4-FFF2-40B4-BE49-F238E27FC236}">
                <a16:creationId xmlns:a16="http://schemas.microsoft.com/office/drawing/2014/main" id="{D7642A00-BEC1-A640-90CB-D9B6B9E30218}"/>
              </a:ext>
            </a:extLst>
          </p:cNvPr>
          <p:cNvSpPr txBox="1"/>
          <p:nvPr/>
        </p:nvSpPr>
        <p:spPr>
          <a:xfrm>
            <a:off x="423457" y="1427011"/>
            <a:ext cx="217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Vire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Diesel and </a:t>
            </a:r>
            <a:r>
              <a:rPr lang="fr-FR" sz="1600" dirty="0" err="1">
                <a:solidFill>
                  <a:schemeClr val="bg1"/>
                </a:solidFill>
              </a:rPr>
              <a:t>Oil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elements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3" name="ZoneTexte 16">
            <a:extLst>
              <a:ext uri="{FF2B5EF4-FFF2-40B4-BE49-F238E27FC236}">
                <a16:creationId xmlns:a16="http://schemas.microsoft.com/office/drawing/2014/main" id="{EC5F81E1-07DB-F444-92AC-D34A09EF74C1}"/>
              </a:ext>
            </a:extLst>
          </p:cNvPr>
          <p:cNvSpPr txBox="1"/>
          <p:nvPr/>
        </p:nvSpPr>
        <p:spPr>
          <a:xfrm>
            <a:off x="2716179" y="1439167"/>
            <a:ext cx="2089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Marcillac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1600" dirty="0" err="1">
                <a:solidFill>
                  <a:schemeClr val="bg1"/>
                </a:solidFill>
              </a:rPr>
              <a:t>Oil</a:t>
            </a:r>
            <a:r>
              <a:rPr lang="fr-FR" sz="1600" dirty="0">
                <a:solidFill>
                  <a:schemeClr val="bg1"/>
                </a:solidFill>
              </a:rPr>
              <a:t> Spin on</a:t>
            </a:r>
          </a:p>
        </p:txBody>
      </p:sp>
      <p:sp>
        <p:nvSpPr>
          <p:cNvPr id="34" name="ZoneTexte 17">
            <a:extLst>
              <a:ext uri="{FF2B5EF4-FFF2-40B4-BE49-F238E27FC236}">
                <a16:creationId xmlns:a16="http://schemas.microsoft.com/office/drawing/2014/main" id="{803681E2-E23E-C94E-BE67-B9EDEC0E22E7}"/>
              </a:ext>
            </a:extLst>
          </p:cNvPr>
          <p:cNvSpPr txBox="1"/>
          <p:nvPr/>
        </p:nvSpPr>
        <p:spPr>
          <a:xfrm>
            <a:off x="5027708" y="1427011"/>
            <a:ext cx="2032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</a:rPr>
              <a:t>Tredegar</a:t>
            </a:r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Fuel and air </a:t>
            </a:r>
            <a:r>
              <a:rPr lang="fr-FR" sz="1600" dirty="0" err="1">
                <a:solidFill>
                  <a:schemeClr val="bg1"/>
                </a:solidFill>
              </a:rPr>
              <a:t>filters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5" name="ZoneTexte 19">
            <a:extLst>
              <a:ext uri="{FF2B5EF4-FFF2-40B4-BE49-F238E27FC236}">
                <a16:creationId xmlns:a16="http://schemas.microsoft.com/office/drawing/2014/main" id="{FA16D799-7ED9-9D4F-A086-78180A4FDF31}"/>
              </a:ext>
            </a:extLst>
          </p:cNvPr>
          <p:cNvSpPr txBox="1"/>
          <p:nvPr/>
        </p:nvSpPr>
        <p:spPr>
          <a:xfrm>
            <a:off x="9775725" y="1427011"/>
            <a:ext cx="205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</a:rPr>
              <a:t>Medvode</a:t>
            </a:r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 err="1">
                <a:solidFill>
                  <a:schemeClr val="bg1"/>
                </a:solidFill>
              </a:rPr>
              <a:t>Cabin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filters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6" name="ZoneTexte 20">
            <a:extLst>
              <a:ext uri="{FF2B5EF4-FFF2-40B4-BE49-F238E27FC236}">
                <a16:creationId xmlns:a16="http://schemas.microsoft.com/office/drawing/2014/main" id="{C62AA706-8DE1-7B49-8104-DF5F014EC55E}"/>
              </a:ext>
            </a:extLst>
          </p:cNvPr>
          <p:cNvSpPr txBox="1"/>
          <p:nvPr/>
        </p:nvSpPr>
        <p:spPr>
          <a:xfrm>
            <a:off x="7387385" y="1427011"/>
            <a:ext cx="2108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</a:rPr>
              <a:t>Medvode</a:t>
            </a:r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Air </a:t>
            </a:r>
            <a:r>
              <a:rPr lang="fr-FR" sz="1600" dirty="0" err="1">
                <a:solidFill>
                  <a:schemeClr val="bg1"/>
                </a:solidFill>
              </a:rPr>
              <a:t>filters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3DD6A04-AB43-0E44-BE52-4F9905D034B0}"/>
              </a:ext>
            </a:extLst>
          </p:cNvPr>
          <p:cNvSpPr>
            <a:spLocks/>
          </p:cNvSpPr>
          <p:nvPr/>
        </p:nvSpPr>
        <p:spPr>
          <a:xfrm>
            <a:off x="545251" y="928707"/>
            <a:ext cx="72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4A3F979A-E5E8-2840-AC4C-658E418E4D83}"/>
              </a:ext>
            </a:extLst>
          </p:cNvPr>
          <p:cNvSpPr/>
          <p:nvPr/>
        </p:nvSpPr>
        <p:spPr>
          <a:xfrm>
            <a:off x="571986" y="3895140"/>
            <a:ext cx="5012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E30613"/>
                </a:solidFill>
              </a:rPr>
              <a:t>3 </a:t>
            </a:r>
            <a:r>
              <a:rPr lang="ru-RU" sz="2400" b="1" dirty="0">
                <a:solidFill>
                  <a:srgbClr val="E30613"/>
                </a:solidFill>
              </a:rPr>
              <a:t>научно-исследовательских центра</a:t>
            </a:r>
            <a:endParaRPr lang="it-IT" sz="2400" b="1" dirty="0">
              <a:solidFill>
                <a:srgbClr val="E30613"/>
              </a:solidFill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9BCC3A5A-3A02-344B-AD9B-62929A425084}"/>
              </a:ext>
            </a:extLst>
          </p:cNvPr>
          <p:cNvSpPr>
            <a:spLocks/>
          </p:cNvSpPr>
          <p:nvPr/>
        </p:nvSpPr>
        <p:spPr>
          <a:xfrm>
            <a:off x="515076" y="3945972"/>
            <a:ext cx="72000" cy="360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85629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D77BA65-820F-484D-B62D-6B9E6619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115515"/>
            <a:ext cx="11195694" cy="775561"/>
          </a:xfrm>
        </p:spPr>
        <p:txBody>
          <a:bodyPr/>
          <a:lstStyle/>
          <a:p>
            <a:r>
              <a:rPr lang="ru-RU" b="1" dirty="0"/>
              <a:t>Ключевые партнеры </a:t>
            </a:r>
            <a:r>
              <a:rPr lang="ru-RU" dirty="0"/>
              <a:t>по поставкам на конвейер</a:t>
            </a:r>
            <a:endParaRPr lang="it-IT" dirty="0"/>
          </a:p>
        </p:txBody>
      </p:sp>
      <p:pic>
        <p:nvPicPr>
          <p:cNvPr id="36" name="Image 6">
            <a:extLst>
              <a:ext uri="{FF2B5EF4-FFF2-40B4-BE49-F238E27FC236}">
                <a16:creationId xmlns:a16="http://schemas.microsoft.com/office/drawing/2014/main" id="{0DDB2B6B-F935-624C-8BC2-E05E88EB8E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76" y="3668360"/>
            <a:ext cx="1878177" cy="1236949"/>
          </a:xfrm>
          <a:prstGeom prst="rect">
            <a:avLst/>
          </a:prstGeom>
        </p:spPr>
      </p:pic>
      <p:pic>
        <p:nvPicPr>
          <p:cNvPr id="37" name="Image 10">
            <a:extLst>
              <a:ext uri="{FF2B5EF4-FFF2-40B4-BE49-F238E27FC236}">
                <a16:creationId xmlns:a16="http://schemas.microsoft.com/office/drawing/2014/main" id="{DB4612E5-1700-D44D-8ED5-D1C9665D9A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41" b="92033" l="10000" r="90000">
                        <a14:foregroundMark x1="24286" y1="28022" x2="26429" y2="30220"/>
                        <a14:foregroundMark x1="41143" y1="10440" x2="45143" y2="8242"/>
                        <a14:foregroundMark x1="45143" y1="8242" x2="67000" y2="9890"/>
                        <a14:foregroundMark x1="67000" y1="9890" x2="74000" y2="9341"/>
                        <a14:foregroundMark x1="89714" y1="38462" x2="90714" y2="70330"/>
                        <a14:foregroundMark x1="90714" y1="70330" x2="89857" y2="78022"/>
                        <a14:foregroundMark x1="89857" y1="78022" x2="87143" y2="83516"/>
                        <a14:foregroundMark x1="87143" y1="83516" x2="79714" y2="75549"/>
                        <a14:foregroundMark x1="79714" y1="75549" x2="67429" y2="78571"/>
                        <a14:foregroundMark x1="67429" y1="78571" x2="66571" y2="85989"/>
                        <a14:foregroundMark x1="66571" y1="85989" x2="62857" y2="91758"/>
                        <a14:foregroundMark x1="62857" y1="91758" x2="58286" y2="92033"/>
                        <a14:foregroundMark x1="58286" y1="92033" x2="56571" y2="85165"/>
                        <a14:foregroundMark x1="56571" y1="85165" x2="45286" y2="79396"/>
                        <a14:foregroundMark x1="45286" y1="79396" x2="34286" y2="79121"/>
                        <a14:foregroundMark x1="34286" y1="79121" x2="22286" y2="75275"/>
                        <a14:foregroundMark x1="22286" y1="75275" x2="28000" y2="77473"/>
                        <a14:foregroundMark x1="28000" y1="77473" x2="26571" y2="85165"/>
                        <a14:foregroundMark x1="26571" y1="85165" x2="22714" y2="88462"/>
                        <a14:foregroundMark x1="22714" y1="88462" x2="18571" y2="86813"/>
                        <a14:foregroundMark x1="18571" y1="86813" x2="15143" y2="82143"/>
                        <a14:foregroundMark x1="15143" y1="82143" x2="13857" y2="57967"/>
                        <a14:foregroundMark x1="13857" y1="57967" x2="14857" y2="50000"/>
                        <a14:foregroundMark x1="14857" y1="50000" x2="38571" y2="55769"/>
                        <a14:foregroundMark x1="38571" y1="55769" x2="55714" y2="47527"/>
                        <a14:foregroundMark x1="40286" y1="68407" x2="45857" y2="68132"/>
                        <a14:foregroundMark x1="45857" y1="68132" x2="55143" y2="68132"/>
                        <a14:foregroundMark x1="15571" y1="43681" x2="12714" y2="58242"/>
                        <a14:foregroundMark x1="12714" y1="58242" x2="12000" y2="65659"/>
                        <a14:foregroundMark x1="12000" y1="65659" x2="13571" y2="72802"/>
                        <a14:foregroundMark x1="13571" y1="72802" x2="14143" y2="72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274" y="4937047"/>
            <a:ext cx="2093930" cy="1097189"/>
          </a:xfrm>
          <a:prstGeom prst="rect">
            <a:avLst/>
          </a:prstGeom>
        </p:spPr>
      </p:pic>
      <p:pic>
        <p:nvPicPr>
          <p:cNvPr id="38" name="Image 7">
            <a:extLst>
              <a:ext uri="{FF2B5EF4-FFF2-40B4-BE49-F238E27FC236}">
                <a16:creationId xmlns:a16="http://schemas.microsoft.com/office/drawing/2014/main" id="{2A787A5E-F889-2746-8226-6D603E5686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509" y="3598607"/>
            <a:ext cx="1737360" cy="1158240"/>
          </a:xfrm>
          <a:prstGeom prst="rect">
            <a:avLst/>
          </a:prstGeom>
        </p:spPr>
      </p:pic>
      <p:pic>
        <p:nvPicPr>
          <p:cNvPr id="39" name="Picture 4" descr="Image result for ferrari 599">
            <a:extLst>
              <a:ext uri="{FF2B5EF4-FFF2-40B4-BE49-F238E27FC236}">
                <a16:creationId xmlns:a16="http://schemas.microsoft.com/office/drawing/2014/main" id="{AC661C41-6841-494C-AFED-215DB204E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4794" y="4855254"/>
            <a:ext cx="2150609" cy="12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3">
            <a:extLst>
              <a:ext uri="{FF2B5EF4-FFF2-40B4-BE49-F238E27FC236}">
                <a16:creationId xmlns:a16="http://schemas.microsoft.com/office/drawing/2014/main" id="{72B9A4C8-CB10-6345-B5D1-7AFE33DF4CD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550" y="3676796"/>
            <a:ext cx="1878176" cy="1163827"/>
          </a:xfrm>
          <a:prstGeom prst="rect">
            <a:avLst/>
          </a:prstGeom>
        </p:spPr>
      </p:pic>
      <p:pic>
        <p:nvPicPr>
          <p:cNvPr id="42" name="Image 8">
            <a:extLst>
              <a:ext uri="{FF2B5EF4-FFF2-40B4-BE49-F238E27FC236}">
                <a16:creationId xmlns:a16="http://schemas.microsoft.com/office/drawing/2014/main" id="{1E79677E-DBAC-5145-A00E-2275D3528A3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0718" y1="44474" x2="55024" y2="44474"/>
                        <a14:foregroundMark x1="69378" y1="57368" x2="77033" y2="57368"/>
                        <a14:foregroundMark x1="77033" y1="57368" x2="79266" y2="56579"/>
                        <a14:foregroundMark x1="18182" y1="32632" x2="22010" y2="27895"/>
                        <a14:foregroundMark x1="34290" y1="22895" x2="50399" y2="24737"/>
                        <a14:foregroundMark x1="50399" y1="24737" x2="35407" y2="21842"/>
                        <a14:foregroundMark x1="35407" y1="21842" x2="28868" y2="2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167" y="4756847"/>
            <a:ext cx="2609874" cy="158174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3BC53C-221E-534F-8A66-9406418905A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33" y="3780935"/>
            <a:ext cx="2209800" cy="1041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5C6A4A-E5A6-3D46-B8E7-4D280A2138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662" y="1297561"/>
            <a:ext cx="11629468" cy="1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124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938" y="227579"/>
            <a:ext cx="7871873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latin typeface="Century Gothic"/>
                <a:cs typeface="Century Gothic"/>
              </a:rPr>
              <a:t>Бренды </a:t>
            </a:r>
            <a:r>
              <a:rPr lang="en-US" b="1" spc="-5" dirty="0">
                <a:latin typeface="Century Gothic"/>
                <a:cs typeface="Century Gothic"/>
              </a:rPr>
              <a:t>SOGEFI</a:t>
            </a:r>
            <a:endParaRPr b="1" spc="-5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9874" y="3216430"/>
            <a:ext cx="23552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0068B3"/>
                </a:solidFill>
                <a:latin typeface="Calibri"/>
                <a:cs typeface="Calibri"/>
              </a:rPr>
              <a:t>65</a:t>
            </a:r>
            <a:r>
              <a:rPr sz="1500" b="1" spc="-10" dirty="0">
                <a:solidFill>
                  <a:srgbClr val="0068B3"/>
                </a:solidFill>
                <a:latin typeface="Calibri"/>
                <a:cs typeface="Calibri"/>
              </a:rPr>
              <a:t> years </a:t>
            </a:r>
            <a:r>
              <a:rPr sz="1500" b="1" dirty="0">
                <a:solidFill>
                  <a:srgbClr val="0068B3"/>
                </a:solidFill>
                <a:latin typeface="Calibri"/>
                <a:cs typeface="Calibri"/>
              </a:rPr>
              <a:t>of</a:t>
            </a:r>
            <a:r>
              <a:rPr sz="1500" b="1" spc="-10" dirty="0">
                <a:solidFill>
                  <a:srgbClr val="0068B3"/>
                </a:solidFill>
                <a:latin typeface="Calibri"/>
                <a:cs typeface="Calibri"/>
              </a:rPr>
              <a:t> Pure</a:t>
            </a:r>
            <a:r>
              <a:rPr sz="1500" b="1" spc="-15" dirty="0">
                <a:solidFill>
                  <a:srgbClr val="0068B3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0068B3"/>
                </a:solidFill>
                <a:latin typeface="Calibri"/>
                <a:cs typeface="Calibri"/>
              </a:rPr>
              <a:t>Performance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6140" y="4467729"/>
            <a:ext cx="19442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EA560D"/>
                </a:solidFill>
                <a:latin typeface="Calibri"/>
                <a:cs typeface="Calibri"/>
              </a:rPr>
              <a:t>Global</a:t>
            </a:r>
            <a:r>
              <a:rPr sz="1500" b="1" spc="-60" dirty="0">
                <a:solidFill>
                  <a:srgbClr val="EA560D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EA560D"/>
                </a:solidFill>
                <a:latin typeface="Calibri"/>
                <a:cs typeface="Calibri"/>
              </a:rPr>
              <a:t>Filtration</a:t>
            </a:r>
            <a:r>
              <a:rPr lang="fr-FR" sz="1500" b="1" spc="-10" dirty="0">
                <a:solidFill>
                  <a:srgbClr val="EA560D"/>
                </a:solidFill>
                <a:latin typeface="Calibri"/>
                <a:cs typeface="Calibri"/>
              </a:rPr>
              <a:t> Expert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1306" y="5256292"/>
            <a:ext cx="60286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30613"/>
                </a:solidFill>
                <a:latin typeface="Calibri"/>
                <a:cs typeface="Calibri"/>
              </a:rPr>
              <a:t>1</a:t>
            </a:r>
            <a:r>
              <a:rPr sz="2400" b="1" spc="-10" dirty="0">
                <a:solidFill>
                  <a:srgbClr val="E30613"/>
                </a:solidFill>
                <a:latin typeface="Calibri"/>
                <a:cs typeface="Calibri"/>
              </a:rPr>
              <a:t> </a:t>
            </a:r>
            <a:r>
              <a:rPr lang="ru-RU" sz="2400" b="1" spc="-10" dirty="0">
                <a:solidFill>
                  <a:srgbClr val="E30613"/>
                </a:solidFill>
                <a:latin typeface="Calibri"/>
                <a:cs typeface="Calibri"/>
              </a:rPr>
              <a:t>бренд для среднего сегмента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589" y="1479297"/>
            <a:ext cx="516069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30613"/>
                </a:solidFill>
                <a:latin typeface="Calibri"/>
                <a:cs typeface="Calibri"/>
              </a:rPr>
              <a:t>3</a:t>
            </a:r>
            <a:r>
              <a:rPr sz="2400" b="1" spc="-30" dirty="0">
                <a:solidFill>
                  <a:srgbClr val="E30613"/>
                </a:solidFill>
                <a:latin typeface="Calibri"/>
                <a:cs typeface="Calibri"/>
              </a:rPr>
              <a:t> </a:t>
            </a:r>
            <a:r>
              <a:rPr lang="ru-RU" sz="2400" b="1" spc="-5" dirty="0">
                <a:solidFill>
                  <a:srgbClr val="E30613"/>
                </a:solidFill>
                <a:latin typeface="Calibri"/>
                <a:cs typeface="Calibri"/>
              </a:rPr>
              <a:t>основных ПРЕМИАЛЬНЫХ бренда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657B76C-8A33-5A4C-A045-42F6A70D3941}"/>
              </a:ext>
            </a:extLst>
          </p:cNvPr>
          <p:cNvSpPr>
            <a:spLocks/>
          </p:cNvSpPr>
          <p:nvPr/>
        </p:nvSpPr>
        <p:spPr>
          <a:xfrm>
            <a:off x="515938" y="1490375"/>
            <a:ext cx="72000" cy="360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8556D8E-476B-2948-9452-B592FA6B63ED}"/>
              </a:ext>
            </a:extLst>
          </p:cNvPr>
          <p:cNvSpPr>
            <a:spLocks/>
          </p:cNvSpPr>
          <p:nvPr/>
        </p:nvSpPr>
        <p:spPr>
          <a:xfrm>
            <a:off x="515938" y="5256292"/>
            <a:ext cx="72000" cy="360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8A441C9E-DF12-A347-BF54-0A708262516A}"/>
              </a:ext>
            </a:extLst>
          </p:cNvPr>
          <p:cNvSpPr/>
          <p:nvPr/>
        </p:nvSpPr>
        <p:spPr>
          <a:xfrm>
            <a:off x="7991475" y="-95251"/>
            <a:ext cx="3705236" cy="3295651"/>
          </a:xfrm>
          <a:custGeom>
            <a:avLst/>
            <a:gdLst/>
            <a:ahLst/>
            <a:cxnLst/>
            <a:rect l="l" t="t" r="r" b="b"/>
            <a:pathLst>
              <a:path w="4276725" h="5321300">
                <a:moveTo>
                  <a:pt x="4276407" y="0"/>
                </a:moveTo>
                <a:lnTo>
                  <a:pt x="0" y="0"/>
                </a:lnTo>
                <a:lnTo>
                  <a:pt x="0" y="5320804"/>
                </a:lnTo>
                <a:lnTo>
                  <a:pt x="4276407" y="5320804"/>
                </a:lnTo>
                <a:lnTo>
                  <a:pt x="4276407" y="0"/>
                </a:lnTo>
                <a:close/>
              </a:path>
            </a:pathLst>
          </a:custGeom>
          <a:solidFill>
            <a:srgbClr val="E30513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9905F78-1712-764D-B892-CE636BA067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283" y="8328"/>
            <a:ext cx="5976976" cy="398465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4649019-DE70-0B46-887F-FBF50FD86E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56" y="4726610"/>
            <a:ext cx="3239071" cy="135803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C7EB9B3-57CC-5842-96E3-EE18B255CF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00" b="27766"/>
          <a:stretch/>
        </p:blipFill>
        <p:spPr>
          <a:xfrm>
            <a:off x="738823" y="3506922"/>
            <a:ext cx="3277318" cy="97117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6896E87-6DDC-1E48-AF2A-5ED6AC46F3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04" y="2235323"/>
            <a:ext cx="3148173" cy="89772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B9D936A-892B-5C44-9250-4757E827FE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649" y="3567782"/>
            <a:ext cx="3801445" cy="814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ACC4C9-99D4-47F7-9A53-98708174A16B}"/>
              </a:ext>
            </a:extLst>
          </p:cNvPr>
          <p:cNvSpPr/>
          <p:nvPr/>
        </p:nvSpPr>
        <p:spPr>
          <a:xfrm>
            <a:off x="5158320" y="4497863"/>
            <a:ext cx="3044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La </a:t>
            </a:r>
            <a:r>
              <a:rPr lang="fr-FR" dirty="0" err="1"/>
              <a:t>scelta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professionista</a:t>
            </a: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C737FF-D73E-4B00-857D-525A1F7C02BF}"/>
              </a:ext>
            </a:extLst>
          </p:cNvPr>
          <p:cNvSpPr/>
          <p:nvPr/>
        </p:nvSpPr>
        <p:spPr>
          <a:xfrm>
            <a:off x="9513488" y="5981914"/>
            <a:ext cx="1569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Smart value</a:t>
            </a:r>
          </a:p>
        </p:txBody>
      </p:sp>
    </p:spTree>
    <p:extLst>
      <p:ext uri="{BB962C8B-B14F-4D97-AF65-F5344CB8AC3E}">
        <p14:creationId xmlns:p14="http://schemas.microsoft.com/office/powerpoint/2010/main" val="1452199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6DFFA-1D96-DF4E-8599-E4D237A5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115515"/>
            <a:ext cx="1986441" cy="775561"/>
          </a:xfrm>
        </p:spPr>
        <p:txBody>
          <a:bodyPr/>
          <a:lstStyle/>
          <a:p>
            <a:r>
              <a:rPr lang="it-IT" b="1" dirty="0"/>
              <a:t>PURFLUX</a:t>
            </a:r>
            <a:endParaRPr lang="it-IT" dirty="0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4E9266B2-0371-CB4C-8684-5EA09599230E}"/>
              </a:ext>
            </a:extLst>
          </p:cNvPr>
          <p:cNvSpPr/>
          <p:nvPr/>
        </p:nvSpPr>
        <p:spPr>
          <a:xfrm>
            <a:off x="9037983" y="768350"/>
            <a:ext cx="3154346" cy="5321300"/>
          </a:xfrm>
          <a:custGeom>
            <a:avLst/>
            <a:gdLst/>
            <a:ahLst/>
            <a:cxnLst/>
            <a:rect l="l" t="t" r="r" b="b"/>
            <a:pathLst>
              <a:path w="4276725" h="5321300">
                <a:moveTo>
                  <a:pt x="4276407" y="0"/>
                </a:moveTo>
                <a:lnTo>
                  <a:pt x="0" y="0"/>
                </a:lnTo>
                <a:lnTo>
                  <a:pt x="0" y="5320804"/>
                </a:lnTo>
                <a:lnTo>
                  <a:pt x="4276407" y="5320804"/>
                </a:lnTo>
                <a:lnTo>
                  <a:pt x="4276407" y="0"/>
                </a:lnTo>
                <a:close/>
              </a:path>
            </a:pathLst>
          </a:custGeom>
          <a:solidFill>
            <a:srgbClr val="0068B3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EC2427-981E-8F4F-B0E5-463403ED3B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458" y="1818267"/>
            <a:ext cx="6096611" cy="4609901"/>
          </a:xfrm>
        </p:spPr>
        <p:txBody>
          <a:bodyPr>
            <a:noAutofit/>
          </a:bodyPr>
          <a:lstStyle/>
          <a:p>
            <a:pPr marL="222250" indent="-222250">
              <a:spcBef>
                <a:spcPts val="0"/>
              </a:spcBef>
              <a:buClr>
                <a:srgbClr val="0068B3"/>
              </a:buClr>
            </a:pPr>
            <a:r>
              <a:rPr lang="fr-FR" sz="1800" b="1" dirty="0"/>
              <a:t>1956</a:t>
            </a:r>
            <a:r>
              <a:rPr lang="fr-FR" sz="1800" dirty="0"/>
              <a:t> : </a:t>
            </a:r>
            <a:r>
              <a:rPr lang="ru-RU" sz="1800" dirty="0"/>
              <a:t>Бренд </a:t>
            </a:r>
            <a:r>
              <a:rPr lang="ru-RU" sz="1800" dirty="0" err="1"/>
              <a:t>Purflux</a:t>
            </a:r>
            <a:r>
              <a:rPr lang="ru-RU" sz="1800" dirty="0"/>
              <a:t> создан с использованием технологии укладки бумаги шеврон</a:t>
            </a:r>
          </a:p>
          <a:p>
            <a:pPr marL="222250" indent="-222250">
              <a:spcBef>
                <a:spcPts val="0"/>
              </a:spcBef>
              <a:buClr>
                <a:srgbClr val="0068B3"/>
              </a:buClr>
            </a:pPr>
            <a:endParaRPr lang="fr-FR" sz="1800" dirty="0"/>
          </a:p>
          <a:p>
            <a:pPr marL="222250" indent="-222250">
              <a:spcBef>
                <a:spcPts val="0"/>
              </a:spcBef>
              <a:buClr>
                <a:srgbClr val="0068B3"/>
              </a:buClr>
            </a:pPr>
            <a:r>
              <a:rPr lang="ru-RU" sz="1800" b="1" dirty="0"/>
              <a:t>Сильная узнаваемость бренда </a:t>
            </a:r>
            <a:r>
              <a:rPr lang="ru-RU" sz="1800" dirty="0"/>
              <a:t>на уровне СТО (8 гаражей из 10 используют </a:t>
            </a:r>
            <a:r>
              <a:rPr lang="ru-RU" sz="1800" dirty="0" err="1"/>
              <a:t>Purflux</a:t>
            </a:r>
            <a:r>
              <a:rPr lang="ru-RU" sz="1800" dirty="0"/>
              <a:t> в качестве поставщика фильтров) (Франция)</a:t>
            </a:r>
          </a:p>
          <a:p>
            <a:pPr marL="222250" indent="-222250">
              <a:spcBef>
                <a:spcPts val="0"/>
              </a:spcBef>
              <a:buClr>
                <a:srgbClr val="0068B3"/>
              </a:buClr>
            </a:pPr>
            <a:endParaRPr lang="fr-FR" sz="1800" dirty="0">
              <a:cs typeface="Arial" panose="020B0604020202020204" pitchFamily="34" charset="0"/>
            </a:endParaRPr>
          </a:p>
          <a:p>
            <a:pPr marL="222250" indent="-222250">
              <a:spcBef>
                <a:spcPts val="0"/>
              </a:spcBef>
              <a:buClr>
                <a:srgbClr val="0068B3"/>
              </a:buClr>
            </a:pPr>
            <a:r>
              <a:rPr lang="ru-RU" sz="1800" b="1" dirty="0">
                <a:cs typeface="Arial" panose="020B0604020202020204" pitchFamily="34" charset="0"/>
              </a:rPr>
              <a:t>Уникальная и отличительная упаковка </a:t>
            </a:r>
            <a:r>
              <a:rPr lang="ru-RU" sz="1800" dirty="0">
                <a:cs typeface="Arial" panose="020B0604020202020204" pitchFamily="34" charset="0"/>
              </a:rPr>
              <a:t>с отдельным цветом для каждого семейства продуктов, которую легко идентифицировать</a:t>
            </a:r>
          </a:p>
          <a:p>
            <a:pPr marL="222250" indent="-222250">
              <a:spcBef>
                <a:spcPts val="0"/>
              </a:spcBef>
              <a:buClr>
                <a:srgbClr val="0068B3"/>
              </a:buClr>
            </a:pPr>
            <a:endParaRPr lang="fr-FR" sz="1800" dirty="0">
              <a:cs typeface="Arial" panose="020B0604020202020204" pitchFamily="34" charset="0"/>
            </a:endParaRPr>
          </a:p>
          <a:p>
            <a:pPr marL="222250" indent="-222250">
              <a:spcBef>
                <a:spcPts val="0"/>
              </a:spcBef>
              <a:buClr>
                <a:srgbClr val="0068B3"/>
              </a:buClr>
            </a:pPr>
            <a:r>
              <a:rPr lang="ru-RU" sz="1800" dirty="0">
                <a:cs typeface="Arial" panose="020B0604020202020204" pitchFamily="34" charset="0"/>
              </a:rPr>
              <a:t>Номер детали легко запоминается, что является реальным преимуществом для владельца магазина</a:t>
            </a:r>
          </a:p>
          <a:p>
            <a:pPr marL="0" indent="0">
              <a:spcBef>
                <a:spcPts val="0"/>
              </a:spcBef>
              <a:buClr>
                <a:srgbClr val="0068B3"/>
              </a:buClr>
              <a:buNone/>
            </a:pPr>
            <a:endParaRPr lang="ru-RU" sz="18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0068B3"/>
              </a:buClr>
              <a:buFont typeface="Arial" panose="020B0604020202020204" pitchFamily="34" charset="0"/>
              <a:buChar char="•"/>
            </a:pPr>
            <a:r>
              <a:rPr lang="fr-FR" dirty="0">
                <a:cs typeface="Arial" panose="020B0604020202020204" pitchFamily="34" charset="0"/>
              </a:rPr>
              <a:t>A: Air</a:t>
            </a:r>
            <a:r>
              <a:rPr lang="ru-RU" dirty="0">
                <a:cs typeface="Arial" panose="020B0604020202020204" pitchFamily="34" charset="0"/>
              </a:rPr>
              <a:t> (Воздушный)</a:t>
            </a:r>
          </a:p>
          <a:p>
            <a:pPr>
              <a:spcBef>
                <a:spcPts val="0"/>
              </a:spcBef>
              <a:buClr>
                <a:srgbClr val="0068B3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cs typeface="Arial" panose="020B0604020202020204" pitchFamily="34" charset="0"/>
              </a:rPr>
              <a:t>C: Fuel</a:t>
            </a:r>
            <a:r>
              <a:rPr lang="ru-RU" sz="1600" dirty="0">
                <a:cs typeface="Arial" panose="020B0604020202020204" pitchFamily="34" charset="0"/>
              </a:rPr>
              <a:t> (Топливный)</a:t>
            </a:r>
          </a:p>
          <a:p>
            <a:pPr>
              <a:spcBef>
                <a:spcPts val="0"/>
              </a:spcBef>
              <a:buClr>
                <a:srgbClr val="0068B3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cs typeface="Arial" panose="020B0604020202020204" pitchFamily="34" charset="0"/>
              </a:rPr>
              <a:t>L: </a:t>
            </a:r>
            <a:r>
              <a:rPr lang="fr-FR" sz="1600" dirty="0" err="1">
                <a:cs typeface="Arial" panose="020B0604020202020204" pitchFamily="34" charset="0"/>
              </a:rPr>
              <a:t>Lubricant</a:t>
            </a:r>
            <a:r>
              <a:rPr lang="ru-RU" sz="1600" dirty="0">
                <a:cs typeface="Arial" panose="020B0604020202020204" pitchFamily="34" charset="0"/>
              </a:rPr>
              <a:t> (Масляный)</a:t>
            </a:r>
            <a:endParaRPr lang="ru-RU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0068B3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cs typeface="Arial" panose="020B0604020202020204" pitchFamily="34" charset="0"/>
              </a:rPr>
              <a:t>AH: </a:t>
            </a:r>
            <a:r>
              <a:rPr lang="fr-FR" sz="1600" dirty="0" err="1">
                <a:cs typeface="Arial" panose="020B0604020202020204" pitchFamily="34" charset="0"/>
              </a:rPr>
              <a:t>Cabin</a:t>
            </a:r>
            <a:r>
              <a:rPr lang="fr-FR" sz="1600" dirty="0">
                <a:cs typeface="Arial" panose="020B0604020202020204" pitchFamily="34" charset="0"/>
              </a:rPr>
              <a:t> Air</a:t>
            </a:r>
            <a:r>
              <a:rPr lang="ru-RU" sz="1600" dirty="0">
                <a:cs typeface="Arial" panose="020B0604020202020204" pitchFamily="34" charset="0"/>
              </a:rPr>
              <a:t> (Салонный)</a:t>
            </a:r>
            <a:endParaRPr lang="it-IT" sz="16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9EEA300-0336-AC4C-80BD-C06D6DFB4F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565" y="1052199"/>
            <a:ext cx="6819435" cy="38613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68666D7-1BC6-4342-998D-76DB1C40C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6" y="1052199"/>
            <a:ext cx="2760687" cy="7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214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6DFFA-1D96-DF4E-8599-E4D237A5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115515"/>
            <a:ext cx="3047629" cy="775561"/>
          </a:xfrm>
        </p:spPr>
        <p:txBody>
          <a:bodyPr/>
          <a:lstStyle/>
          <a:p>
            <a:r>
              <a:rPr lang="it-IT" b="1" dirty="0"/>
              <a:t>FRAM</a:t>
            </a:r>
            <a:r>
              <a:rPr lang="it-IT" dirty="0"/>
              <a:t> BRAND</a:t>
            </a: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4E9266B2-0371-CB4C-8684-5EA09599230E}"/>
              </a:ext>
            </a:extLst>
          </p:cNvPr>
          <p:cNvSpPr/>
          <p:nvPr/>
        </p:nvSpPr>
        <p:spPr>
          <a:xfrm>
            <a:off x="9037983" y="768350"/>
            <a:ext cx="3154346" cy="5321300"/>
          </a:xfrm>
          <a:custGeom>
            <a:avLst/>
            <a:gdLst/>
            <a:ahLst/>
            <a:cxnLst/>
            <a:rect l="l" t="t" r="r" b="b"/>
            <a:pathLst>
              <a:path w="4276725" h="5321300">
                <a:moveTo>
                  <a:pt x="4276407" y="0"/>
                </a:moveTo>
                <a:lnTo>
                  <a:pt x="0" y="0"/>
                </a:lnTo>
                <a:lnTo>
                  <a:pt x="0" y="5320804"/>
                </a:lnTo>
                <a:lnTo>
                  <a:pt x="4276407" y="5320804"/>
                </a:lnTo>
                <a:lnTo>
                  <a:pt x="4276407" y="0"/>
                </a:lnTo>
                <a:close/>
              </a:path>
            </a:pathLst>
          </a:custGeom>
          <a:solidFill>
            <a:srgbClr val="EA560D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EC2427-981E-8F4F-B0E5-463403ED3B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459" y="2036997"/>
            <a:ext cx="5129202" cy="4181475"/>
          </a:xfrm>
        </p:spPr>
        <p:txBody>
          <a:bodyPr>
            <a:normAutofit/>
          </a:bodyPr>
          <a:lstStyle/>
          <a:p>
            <a:pPr marL="222250" indent="-222250">
              <a:spcBef>
                <a:spcPts val="0"/>
              </a:spcBef>
              <a:buClr>
                <a:srgbClr val="EA560D"/>
              </a:buClr>
            </a:pPr>
            <a:r>
              <a:rPr lang="fr-FR" sz="2000" b="1" dirty="0"/>
              <a:t>1932: FRAM</a:t>
            </a:r>
            <a:r>
              <a:rPr lang="fr-FR" sz="2000" dirty="0"/>
              <a:t>® </a:t>
            </a:r>
            <a:r>
              <a:rPr lang="ru-RU" sz="2000" dirty="0"/>
              <a:t>бренд основан в США</a:t>
            </a:r>
            <a:endParaRPr lang="fr-FR" sz="2000" dirty="0"/>
          </a:p>
          <a:p>
            <a:pPr marL="222250" indent="-222250">
              <a:spcBef>
                <a:spcPts val="0"/>
              </a:spcBef>
              <a:buClr>
                <a:srgbClr val="EA560D"/>
              </a:buClr>
            </a:pPr>
            <a:endParaRPr lang="fr-FR" sz="2000" dirty="0"/>
          </a:p>
          <a:p>
            <a:pPr marL="222250" indent="-222250">
              <a:spcBef>
                <a:spcPts val="0"/>
              </a:spcBef>
              <a:buClr>
                <a:srgbClr val="EA560D"/>
              </a:buClr>
            </a:pPr>
            <a:r>
              <a:rPr lang="fr-FR" sz="2000" b="1" dirty="0"/>
              <a:t>1981: </a:t>
            </a:r>
            <a:r>
              <a:rPr lang="ru-RU" sz="2000" dirty="0"/>
              <a:t>получение эксклюзивной лицензии </a:t>
            </a:r>
            <a:r>
              <a:rPr lang="fr-FR" sz="2000" b="1" dirty="0"/>
              <a:t>FRAM®</a:t>
            </a:r>
          </a:p>
          <a:p>
            <a:pPr marL="222250" indent="-222250">
              <a:spcBef>
                <a:spcPts val="0"/>
              </a:spcBef>
              <a:buClr>
                <a:srgbClr val="EA560D"/>
              </a:buClr>
            </a:pPr>
            <a:endParaRPr lang="fr-FR" sz="2000" dirty="0"/>
          </a:p>
          <a:p>
            <a:pPr marL="222250" indent="-222250">
              <a:spcBef>
                <a:spcPts val="0"/>
              </a:spcBef>
              <a:buClr>
                <a:srgbClr val="EA560D"/>
              </a:buClr>
            </a:pPr>
            <a:r>
              <a:rPr lang="ru-RU" sz="2000" b="1" dirty="0"/>
              <a:t>Мировой эксперт в фильтрации </a:t>
            </a:r>
            <a:r>
              <a:rPr lang="ru-RU" sz="2000" dirty="0"/>
              <a:t>с широким спектром продуктов для парков Европы, Азии и Америки.</a:t>
            </a:r>
            <a:endParaRPr lang="fr-FR" sz="20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5D7552D-2D9E-ED4E-A21E-CF493E486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00" b="27766"/>
          <a:stretch/>
        </p:blipFill>
        <p:spPr>
          <a:xfrm>
            <a:off x="263323" y="973131"/>
            <a:ext cx="2947709" cy="8735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B3529A0-D9E3-1C4F-8599-44D5ECA36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633" y="1640004"/>
            <a:ext cx="7185908" cy="425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0045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D77BA65-820F-484D-B62D-6B9E6619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04" y="163990"/>
            <a:ext cx="10706777" cy="678611"/>
          </a:xfrm>
        </p:spPr>
        <p:txBody>
          <a:bodyPr/>
          <a:lstStyle/>
          <a:p>
            <a:r>
              <a:rPr lang="ru-RU" sz="2800" dirty="0"/>
              <a:t>СИЛЬНОЕ ПРИСУТСТВИЕ В </a:t>
            </a:r>
            <a:r>
              <a:rPr lang="it-IT" sz="2800" b="1" dirty="0"/>
              <a:t>OE </a:t>
            </a:r>
            <a:r>
              <a:rPr lang="ru-RU" sz="2800" dirty="0"/>
              <a:t>УСИЛИВАЕТ ПОЗИЦИИ В </a:t>
            </a:r>
            <a:r>
              <a:rPr lang="it-IT" sz="2800" b="1" dirty="0"/>
              <a:t>IAM</a:t>
            </a:r>
            <a:endParaRPr lang="it-IT" sz="2800" dirty="0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88CB058C-380A-5F4A-900C-9132CEDB127E}"/>
              </a:ext>
            </a:extLst>
          </p:cNvPr>
          <p:cNvSpPr/>
          <p:nvPr/>
        </p:nvSpPr>
        <p:spPr>
          <a:xfrm>
            <a:off x="576251" y="1341941"/>
            <a:ext cx="8984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30613"/>
                </a:solidFill>
              </a:rPr>
              <a:t>Присутствие в OE у всех основных автопроизводителях</a:t>
            </a:r>
            <a:endParaRPr lang="it-IT" sz="2400" b="1" dirty="0">
              <a:solidFill>
                <a:srgbClr val="E30613"/>
              </a:solidFill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B5A6C0FA-508B-A64E-84EC-59135EF3944F}"/>
              </a:ext>
            </a:extLst>
          </p:cNvPr>
          <p:cNvSpPr>
            <a:spLocks/>
          </p:cNvSpPr>
          <p:nvPr/>
        </p:nvSpPr>
        <p:spPr>
          <a:xfrm>
            <a:off x="515938" y="1392774"/>
            <a:ext cx="72000" cy="360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2" name="Picture 14" descr="Peugeot 2008 : jusqu'à 18% de remise sur le SUV Peugeot 2008">
            <a:extLst>
              <a:ext uri="{FF2B5EF4-FFF2-40B4-BE49-F238E27FC236}">
                <a16:creationId xmlns:a16="http://schemas.microsoft.com/office/drawing/2014/main" id="{E4D8165F-F7E5-0947-8D66-44E45BF1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3057" y="1949014"/>
            <a:ext cx="1125963" cy="75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6" descr="RENAULT Clio E-Tech 140 Neuf de 2021, 0 km, HYBRIDE : RENAULT DACIA BYmyCAR  SAINT-DIE">
            <a:extLst>
              <a:ext uri="{FF2B5EF4-FFF2-40B4-BE49-F238E27FC236}">
                <a16:creationId xmlns:a16="http://schemas.microsoft.com/office/drawing/2014/main" id="{B73FC5C3-CC3C-7940-B393-D5091CBA9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201" y="1852861"/>
            <a:ext cx="1559679" cy="87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0" descr="Jeep® Renegade | Le SUV urbain connecté | Jeep® France">
            <a:extLst>
              <a:ext uri="{FF2B5EF4-FFF2-40B4-BE49-F238E27FC236}">
                <a16:creationId xmlns:a16="http://schemas.microsoft.com/office/drawing/2014/main" id="{FB8B0139-83ED-B64B-BCF5-01E662A2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142" y="1932775"/>
            <a:ext cx="1293059" cy="75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2" descr="Mercedes Classe A : Berline compacte | Mercedes-Benz">
            <a:extLst>
              <a:ext uri="{FF2B5EF4-FFF2-40B4-BE49-F238E27FC236}">
                <a16:creationId xmlns:a16="http://schemas.microsoft.com/office/drawing/2014/main" id="{327499AB-A8A8-1040-B439-9885140A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7093" y="1763854"/>
            <a:ext cx="1760729" cy="98726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 descr="Kit galerie de toit Slimline II pour Land Rover New Defender 110 - de Front  Runner - Front Runner">
            <a:extLst>
              <a:ext uri="{FF2B5EF4-FFF2-40B4-BE49-F238E27FC236}">
                <a16:creationId xmlns:a16="http://schemas.microsoft.com/office/drawing/2014/main" id="{FEECE447-CBF0-4147-9EE0-22D74228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7235" y="1710246"/>
            <a:ext cx="1407004" cy="10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ttangolo 56">
            <a:extLst>
              <a:ext uri="{FF2B5EF4-FFF2-40B4-BE49-F238E27FC236}">
                <a16:creationId xmlns:a16="http://schemas.microsoft.com/office/drawing/2014/main" id="{240A2026-2020-854C-B52A-D38F68ED4D49}"/>
              </a:ext>
            </a:extLst>
          </p:cNvPr>
          <p:cNvSpPr/>
          <p:nvPr/>
        </p:nvSpPr>
        <p:spPr>
          <a:xfrm>
            <a:off x="576251" y="3092749"/>
            <a:ext cx="7799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30613"/>
                </a:solidFill>
              </a:rPr>
              <a:t>Технология diesel3tech+ для дизельных двигателей всех основных LCV (7 из 10 самых популярных в Европе)</a:t>
            </a:r>
            <a:endParaRPr lang="it-IT" sz="2400" b="1" dirty="0">
              <a:solidFill>
                <a:srgbClr val="E30613"/>
              </a:solidFill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15FC57B5-2C94-E949-8604-BAE3AB380890}"/>
              </a:ext>
            </a:extLst>
          </p:cNvPr>
          <p:cNvSpPr>
            <a:spLocks/>
          </p:cNvSpPr>
          <p:nvPr/>
        </p:nvSpPr>
        <p:spPr>
          <a:xfrm>
            <a:off x="521702" y="3207723"/>
            <a:ext cx="66236" cy="627016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66DE5431-2B97-3740-8271-ABF137A23858}"/>
              </a:ext>
            </a:extLst>
          </p:cNvPr>
          <p:cNvSpPr/>
          <p:nvPr/>
        </p:nvSpPr>
        <p:spPr>
          <a:xfrm>
            <a:off x="587938" y="5322752"/>
            <a:ext cx="5174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30613"/>
                </a:solidFill>
              </a:rPr>
              <a:t>Используйте это как рыночное преимущество для постгарантийного рынка.</a:t>
            </a:r>
            <a:endParaRPr lang="it-IT" sz="2400" b="1" dirty="0">
              <a:solidFill>
                <a:srgbClr val="E30613"/>
              </a:solidFill>
            </a:endParaRP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008D7D1A-FFCE-3941-B539-48150D8F0CA2}"/>
              </a:ext>
            </a:extLst>
          </p:cNvPr>
          <p:cNvSpPr>
            <a:spLocks/>
          </p:cNvSpPr>
          <p:nvPr/>
        </p:nvSpPr>
        <p:spPr>
          <a:xfrm>
            <a:off x="527625" y="5373585"/>
            <a:ext cx="72000" cy="360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1" name="Image 80">
            <a:extLst>
              <a:ext uri="{FF2B5EF4-FFF2-40B4-BE49-F238E27FC236}">
                <a16:creationId xmlns:a16="http://schemas.microsoft.com/office/drawing/2014/main" id="{CA9F493C-AB87-CC46-83C4-04918EF99A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77950"/>
            <a:ext cx="1183806" cy="7864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24FED9F-2EA9-8F40-B7E8-D0A126EE7A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6380" y="4176183"/>
            <a:ext cx="1397000" cy="787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9414ACC-5D8E-1249-8DEF-A1F29773BE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1095" y="4193238"/>
            <a:ext cx="1270000" cy="787400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E1E221B7-1DB8-2347-9749-F4F0D86A1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5937" y="4095700"/>
            <a:ext cx="1651000" cy="9271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4EB6DC-F191-B54F-A27A-E90698AEB9C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100" y="2248303"/>
            <a:ext cx="493238" cy="509611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E9D4B8CF-D08F-744C-A277-E042A44FB2B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381" y="2248303"/>
            <a:ext cx="493238" cy="509611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CA23286-CF98-144A-A56D-247FBE06F75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850" y="2248303"/>
            <a:ext cx="493238" cy="509611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8C3AF716-D0A1-E24D-B07B-B9227F7E3B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922" y="2248303"/>
            <a:ext cx="493238" cy="509611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07101EDB-550A-1F44-B9CB-1261E62865B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096" y="2248303"/>
            <a:ext cx="493238" cy="50961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0D081D7-AA54-5D4B-9E97-CCFD5C25496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743" y="2248303"/>
            <a:ext cx="493238" cy="50961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A092559F-4935-1A45-A68E-9D5B93256B6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819" y="4471027"/>
            <a:ext cx="493238" cy="509611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A8911F79-4535-3144-84D1-95698C6245F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546" y="4471027"/>
            <a:ext cx="493238" cy="509611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E1D5EB85-24E3-7B4B-8C33-FC45052E4F6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890" y="4471027"/>
            <a:ext cx="493238" cy="509611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18314D25-1D93-8241-ABCD-2D63ACED48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005" y="4471027"/>
            <a:ext cx="493238" cy="509611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711292D7-4AC2-2749-BC76-C49B0915C5A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866" y="4471027"/>
            <a:ext cx="493238" cy="5096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37A7939-9D6C-114A-9FAD-CA6F08CAFA5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036" y="4150619"/>
            <a:ext cx="1524000" cy="812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07C3B93-E422-CA4B-975D-153F0495C7F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73" y="1717579"/>
            <a:ext cx="17018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3058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E8F98BEFDD004DB9A5CA0FA1F70774" ma:contentTypeVersion="4" ma:contentTypeDescription="Create a new document." ma:contentTypeScope="" ma:versionID="be5b52cfa7e6d6c9313ec815f928c427">
  <xsd:schema xmlns:xsd="http://www.w3.org/2001/XMLSchema" xmlns:xs="http://www.w3.org/2001/XMLSchema" xmlns:p="http://schemas.microsoft.com/office/2006/metadata/properties" xmlns:ns2="065656f1-4a4a-49a0-982d-83712bbc1413" xmlns:ns3="c9263776-56e0-4827-9613-3100b17fb78b" targetNamespace="http://schemas.microsoft.com/office/2006/metadata/properties" ma:root="true" ma:fieldsID="50c782cd5a0df5c38d06e65656a01788" ns2:_="" ns3:_="">
    <xsd:import namespace="065656f1-4a4a-49a0-982d-83712bbc1413"/>
    <xsd:import namespace="c9263776-56e0-4827-9613-3100b17fb78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656f1-4a4a-49a0-982d-83712bbc14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263776-56e0-4827-9613-3100b17fb7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C41124-6271-4E6C-9CB9-A4416856AE97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c9263776-56e0-4827-9613-3100b17fb78b"/>
    <ds:schemaRef ds:uri="065656f1-4a4a-49a0-982d-83712bbc141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3FD595A-D1FA-4856-9AC3-6CB4BE2BB8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5656f1-4a4a-49a0-982d-83712bbc1413"/>
    <ds:schemaRef ds:uri="c9263776-56e0-4827-9613-3100b17fb7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2D5266-5B83-4F40-B76D-DD964EDB40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880</Words>
  <Application>Microsoft Office PowerPoint</Application>
  <PresentationFormat>Широкоэкранный</PresentationFormat>
  <Paragraphs>207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Courier New</vt:lpstr>
      <vt:lpstr>Font di sistema regolare</vt:lpstr>
      <vt:lpstr>Times New Roman</vt:lpstr>
      <vt:lpstr>Wingdings</vt:lpstr>
      <vt:lpstr>Thème Office</vt:lpstr>
      <vt:lpstr>BUSINESS UNITS</vt:lpstr>
      <vt:lpstr>ФИЛЬТРАЦИЯ ПРОИЗВОДСТВЕННЫЕ ПЛОЩАДКИ</vt:lpstr>
      <vt:lpstr>КОМПЕТЕНЦИИ SOGEFI, ОРИЕНТИРОВАННЫЕ НА НОВЫЕ РЫНКИ</vt:lpstr>
      <vt:lpstr>Презентация PowerPoint</vt:lpstr>
      <vt:lpstr>Ключевые партнеры по поставкам на конвейер</vt:lpstr>
      <vt:lpstr>Бренды SOGEFI</vt:lpstr>
      <vt:lpstr>PURFLUX</vt:lpstr>
      <vt:lpstr>FRAM BRAND</vt:lpstr>
      <vt:lpstr>СИЛЬНОЕ ПРИСУТСТВИЕ В OE УСИЛИВАЕТ ПОЗИЦИИ В IAM</vt:lpstr>
      <vt:lpstr>ПОЛНЫЙ АССОРТИМЕНТ ПРОДУКЦИИ</vt:lpstr>
      <vt:lpstr>Воздушные фильтры</vt:lpstr>
      <vt:lpstr>Масляные фильтры</vt:lpstr>
      <vt:lpstr>ТОПЛИВНАЯ ФИЛЬТРАЦИЯ</vt:lpstr>
      <vt:lpstr>САЛОННЫЕ ФИЛЬТРЫ</vt:lpstr>
      <vt:lpstr>УКЛАДКА БУМАГИ CHEVRON</vt:lpstr>
      <vt:lpstr>DIESEL3TECH+ INNOVATION</vt:lpstr>
      <vt:lpstr>ИННОВАЦИОННЫЙ CABIN3TECH+®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Sogefi PPT Template</dc:title>
  <dc:creator/>
  <cp:lastModifiedBy/>
  <cp:revision>2</cp:revision>
  <cp:lastPrinted>2021-05-19T07:53:26Z</cp:lastPrinted>
  <dcterms:created xsi:type="dcterms:W3CDTF">2019-05-21T15:50:00Z</dcterms:created>
  <dcterms:modified xsi:type="dcterms:W3CDTF">2022-10-12T06:53:19Z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0x0101002EE8F98BEFDD004DB9A5CA0FA1F70774</vt:lpwstr>
  </property>
</Properties>
</file>