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4" r:id="rId7"/>
    <p:sldId id="273" r:id="rId8"/>
    <p:sldId id="275" r:id="rId9"/>
    <p:sldId id="276" r:id="rId10"/>
    <p:sldId id="277" r:id="rId11"/>
    <p:sldId id="263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1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</p:embeddedFont>
    <p:embeddedFont>
      <p:font typeface="Roboto Black" panose="02000000000000000000" pitchFamily="2" charset="0"/>
      <p:bold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04"/>
    <a:srgbClr val="29FF2E"/>
    <a:srgbClr val="31FF01"/>
    <a:srgbClr val="89FF75"/>
    <a:srgbClr val="74FF5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3" autoAdjust="0"/>
    <p:restoredTop sz="94660"/>
  </p:normalViewPr>
  <p:slideViewPr>
    <p:cSldViewPr>
      <p:cViewPr>
        <p:scale>
          <a:sx n="130" d="100"/>
          <a:sy n="130" d="100"/>
        </p:scale>
        <p:origin x="-486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4E4BA-A4D1-403C-9FCF-B4F3645B899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B9348-1EA5-4B22-91C0-A0CE1C47F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0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9348-1EA5-4B22-91C0-A0CE1C47F4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9348-1EA5-4B22-91C0-A0CE1C47F4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85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9348-1EA5-4B22-91C0-A0CE1C47F4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9348-1EA5-4B22-91C0-A0CE1C47F4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9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9348-1EA5-4B22-91C0-A0CE1C47F4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7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5837-CB45-4910-8316-B7B32F4EF4AF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A217-17F8-44C9-9191-8797D450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0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5837-CB45-4910-8316-B7B32F4EF4AF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A217-17F8-44C9-9191-8797D450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8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5837-CB45-4910-8316-B7B32F4EF4AF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A217-17F8-44C9-9191-8797D450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8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5837-CB45-4910-8316-B7B32F4EF4AF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A217-17F8-44C9-9191-8797D450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8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5837-CB45-4910-8316-B7B32F4EF4AF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A217-17F8-44C9-9191-8797D450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5837-CB45-4910-8316-B7B32F4EF4AF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A217-17F8-44C9-9191-8797D450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42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5837-CB45-4910-8316-B7B32F4EF4AF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A217-17F8-44C9-9191-8797D450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3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5837-CB45-4910-8316-B7B32F4EF4AF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A217-17F8-44C9-9191-8797D450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5837-CB45-4910-8316-B7B32F4EF4AF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A217-17F8-44C9-9191-8797D450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4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5837-CB45-4910-8316-B7B32F4EF4AF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A217-17F8-44C9-9191-8797D450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8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5837-CB45-4910-8316-B7B32F4EF4AF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A217-17F8-44C9-9191-8797D450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1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85837-CB45-4910-8316-B7B32F4EF4AF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1A217-17F8-44C9-9191-8797D450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4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oton.ru/" TargetMode="Externa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oton.ru/" TargetMode="External"/><Relationship Id="rId5" Type="http://schemas.openxmlformats.org/officeDocument/2006/relationships/image" Target="../media/image28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oton.ru/" TargetMode="External"/><Relationship Id="rId5" Type="http://schemas.openxmlformats.org/officeDocument/2006/relationships/image" Target="../media/image29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oton.ru/" TargetMode="External"/><Relationship Id="rId5" Type="http://schemas.openxmlformats.org/officeDocument/2006/relationships/image" Target="../media/image30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aoton.ru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oton.ru/" TargetMode="External"/><Relationship Id="rId5" Type="http://schemas.openxmlformats.org/officeDocument/2006/relationships/image" Target="../media/image33.jp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oton.ru/" TargetMode="Externa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oton.ru/" TargetMode="External"/><Relationship Id="rId5" Type="http://schemas.openxmlformats.org/officeDocument/2006/relationships/image" Target="../media/image34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aoton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oton.ru/" TargetMode="External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oton.ru/" TargetMode="External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oton.ru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http://www.aoton.ru/" TargetMode="Externa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oton.ru/" TargetMode="Externa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oton.ru/" TargetMode="External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oton.ru/" TargetMode="External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oton.ru/" TargetMode="External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oton.ru/" TargetMode="External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3"/>
          <a:stretch/>
        </p:blipFill>
        <p:spPr>
          <a:xfrm>
            <a:off x="0" y="0"/>
            <a:ext cx="5724128" cy="5143500"/>
          </a:xfrm>
          <a:prstGeom prst="rect">
            <a:avLst/>
          </a:prstGeom>
        </p:spPr>
      </p:pic>
      <p:pic>
        <p:nvPicPr>
          <p:cNvPr id="1026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83" y="244328"/>
            <a:ext cx="2448272" cy="11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92085" y="4498452"/>
            <a:ext cx="313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Pressure Pump</a:t>
            </a:r>
            <a:endParaRPr lang="ru-RU" sz="1400" cap="all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4938">
            <a:off x="940424" y="223720"/>
            <a:ext cx="3843279" cy="48707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48F1B7-2428-46B4-9CFF-0E2BD6E00B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67694"/>
            <a:ext cx="1981033" cy="22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6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 Pressure Pump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6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2327B28-0846-49AA-844E-00171596C808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511223"/>
          <a:ext cx="6336704" cy="1156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118630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471393">
                <a:tc rowSpan="5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GM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nn-NO" sz="500" dirty="0"/>
                        <a:t>BUICK REGAL 2011-2013</a:t>
                      </a:r>
                    </a:p>
                    <a:p>
                      <a:r>
                        <a:rPr lang="nn-NO" sz="500" dirty="0"/>
                        <a:t>BUICK VERANO 2013-2016</a:t>
                      </a:r>
                    </a:p>
                    <a:p>
                      <a:r>
                        <a:rPr lang="nn-NO" sz="500" dirty="0"/>
                        <a:t>CHEVROLET COBALT 2008-2010</a:t>
                      </a:r>
                    </a:p>
                    <a:p>
                      <a:r>
                        <a:rPr lang="nn-NO" sz="500" dirty="0"/>
                        <a:t>CHEVROLET HHR 2008-2010</a:t>
                      </a:r>
                    </a:p>
                    <a:p>
                      <a:r>
                        <a:rPr lang="nn-NO" sz="500" dirty="0"/>
                        <a:t>PONTIAC SOLSTICE 2007-2009</a:t>
                      </a:r>
                    </a:p>
                    <a:p>
                      <a:r>
                        <a:rPr lang="en-US" sz="500" dirty="0"/>
                        <a:t>SAAB 9-5 2011</a:t>
                      </a:r>
                    </a:p>
                    <a:p>
                      <a:r>
                        <a:rPr lang="en-US" sz="500" dirty="0"/>
                        <a:t>SATURN SKY 2007-2010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12589448, 12614737, 12625764, 12629135,</a:t>
                      </a:r>
                    </a:p>
                    <a:p>
                      <a:r>
                        <a:rPr lang="pt-BR" sz="500" dirty="0"/>
                        <a:t>12646884, 12658478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19089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0261520296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HM10029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FI1532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SMP: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GDP101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MASS PRODUCTION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3" name="Таблица 6">
            <a:extLst>
              <a:ext uri="{FF2B5EF4-FFF2-40B4-BE49-F238E27FC236}">
                <a16:creationId xmlns:a16="http://schemas.microsoft.com/office/drawing/2014/main" id="{94651EC5-8BCF-4E3B-9F64-449F175C9115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1715878"/>
          <a:ext cx="6336704" cy="1030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2627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118631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496440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GM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500" dirty="0"/>
                        <a:t>BUICK REGAL 2014 2017</a:t>
                      </a:r>
                    </a:p>
                    <a:p>
                      <a:r>
                        <a:rPr lang="en-US" sz="500" dirty="0"/>
                        <a:t>CHEVROLET IMPALA 2014-2017</a:t>
                      </a:r>
                    </a:p>
                    <a:p>
                      <a:r>
                        <a:rPr lang="en-US" sz="500" dirty="0"/>
                        <a:t>CHEVROLET MALIBU 2013-2015</a:t>
                      </a:r>
                    </a:p>
                    <a:p>
                      <a:r>
                        <a:rPr lang="en-US" sz="500" dirty="0"/>
                        <a:t>CHEVROLET MALIBU LIMITED 2016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12651170, 12658481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0261520298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 dirty="0">
                          <a:latin typeface="+mj-lt"/>
                        </a:rPr>
                        <a:t>DELPHI:</a:t>
                      </a:r>
                      <a:endParaRPr lang="ru-RU" sz="500" b="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HM10075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1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FI1521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SMP: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GDP104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MASS PRODUCTION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4" name="Таблица 6">
            <a:extLst>
              <a:ext uri="{FF2B5EF4-FFF2-40B4-BE49-F238E27FC236}">
                <a16:creationId xmlns:a16="http://schemas.microsoft.com/office/drawing/2014/main" id="{9BB1C033-2766-445E-8D65-83F709FE1DE9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2794509"/>
          <a:ext cx="6336704" cy="1110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118632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554726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GM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/>
                        <a:t>BUICK ALLURE 2010</a:t>
                      </a:r>
                    </a:p>
                    <a:p>
                      <a:r>
                        <a:rPr lang="en-US" sz="500" dirty="0"/>
                        <a:t>BUICK ENCLAVE 2009-2017</a:t>
                      </a:r>
                    </a:p>
                    <a:p>
                      <a:r>
                        <a:rPr lang="en-US" sz="500" dirty="0"/>
                        <a:t>BUICK LACROSSE 2010-2011</a:t>
                      </a:r>
                    </a:p>
                    <a:p>
                      <a:r>
                        <a:rPr lang="en-US" sz="500" dirty="0"/>
                        <a:t>CADILLAC CTS 2008-2011</a:t>
                      </a:r>
                    </a:p>
                    <a:p>
                      <a:r>
                        <a:rPr lang="en-US" sz="500" dirty="0"/>
                        <a:t>CADILLAC STS 2008-2011</a:t>
                      </a:r>
                    </a:p>
                    <a:p>
                      <a:r>
                        <a:rPr lang="en-US" sz="500" dirty="0"/>
                        <a:t>CHEVROLET CAMARO 2010-2011</a:t>
                      </a:r>
                    </a:p>
                    <a:p>
                      <a:r>
                        <a:rPr lang="en-US" sz="500" dirty="0"/>
                        <a:t>CHEVROLET TRAVERSE 2009-2017</a:t>
                      </a:r>
                    </a:p>
                    <a:p>
                      <a:r>
                        <a:rPr lang="en-US" sz="500" dirty="0"/>
                        <a:t>GMC ACADIA 2009-2016</a:t>
                      </a:r>
                    </a:p>
                    <a:p>
                      <a:r>
                        <a:rPr lang="en-US" sz="500" dirty="0"/>
                        <a:t>GMC ACADIA LIMITED 2017</a:t>
                      </a:r>
                    </a:p>
                    <a:p>
                      <a:r>
                        <a:rPr lang="en-US" sz="500" dirty="0"/>
                        <a:t>SATURN OUTLOOK 2009-2010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12614934, 12626234, 12634492, 12639260,</a:t>
                      </a:r>
                    </a:p>
                    <a:p>
                      <a:r>
                        <a:rPr lang="pt-BR" sz="500" dirty="0"/>
                        <a:t>12647344, 12658552, 12676667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0261520302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HM10010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FI1507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SMP: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GDP102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MASS PRODUCTION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5" name="Таблица 6">
            <a:extLst>
              <a:ext uri="{FF2B5EF4-FFF2-40B4-BE49-F238E27FC236}">
                <a16:creationId xmlns:a16="http://schemas.microsoft.com/office/drawing/2014/main" id="{DF5A0E5E-9483-4C17-A541-0A4A1EAC8489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3953031"/>
          <a:ext cx="6336704" cy="113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118637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580960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GM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500" dirty="0"/>
                        <a:t>CADILLAC ATS 2016-2017</a:t>
                      </a:r>
                    </a:p>
                    <a:p>
                      <a:r>
                        <a:rPr lang="de-DE" sz="500" dirty="0"/>
                        <a:t>CADILLAC CTS 2016-2017</a:t>
                      </a:r>
                    </a:p>
                    <a:p>
                      <a:r>
                        <a:rPr lang="de-DE" sz="500" dirty="0"/>
                        <a:t>CHEVROLET CAMARO 2016-2017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12651339, 12672145, 12676414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0261520519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HM10112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SMP: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GDP110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Under developing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27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Laboratory equipment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0731"/>
            <a:ext cx="6906020" cy="3622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220241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Comprehensive Performance Testing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20241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EMC Testing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7460" y="220241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Engine simulator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429994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Testing extreme low and high working temperatures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429994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Chemical and aerosol testing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7460" y="429994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Durability tests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>
            <a:hlinkClick r:id="rId6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5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Лабораторное оборудование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0731"/>
            <a:ext cx="6906019" cy="3622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225410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Testing for various weather conditions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25410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Dust test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7460" y="225410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Spring Durability Test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429994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Combined Environmental Resistance Test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7220" y="429994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Temperature and humidity chamber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7460" y="429994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Drop test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>
            <a:hlinkClick r:id="rId6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5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Production equipment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6126"/>
            <a:ext cx="7344816" cy="3852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220241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Grinding machine 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5 sets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20241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Precision CNC Lathe 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16 Sets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7460" y="220241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Machining center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10 sets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0738" y="440562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CNC machine</a:t>
            </a:r>
          </a:p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30 sets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440562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Injection molding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16 sets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7460" y="440562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Automated Ultrasonic Cleaning Machine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рямоугольник 14">
            <a:hlinkClick r:id="rId6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2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r="5415"/>
          <a:stretch/>
        </p:blipFill>
        <p:spPr>
          <a:xfrm>
            <a:off x="1440780" y="555526"/>
            <a:ext cx="7575499" cy="434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Assembly center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5652" y="832812"/>
            <a:ext cx="432048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Assembly lines. 6 main criteria:</a:t>
            </a:r>
            <a:endParaRPr lang="ru-RU" sz="1100" dirty="0"/>
          </a:p>
          <a:p>
            <a:pPr marL="171450" indent="-171450">
              <a:spcAft>
                <a:spcPts val="600"/>
              </a:spcAft>
              <a:buBlip>
                <a:blip r:embed="rId6"/>
              </a:buBlip>
            </a:pPr>
            <a:r>
              <a:rPr lang="en-US" sz="1100" dirty="0"/>
              <a:t>Own design in accordance with the nature of the original</a:t>
            </a:r>
          </a:p>
          <a:p>
            <a:pPr marL="171450" indent="-171450">
              <a:spcAft>
                <a:spcPts val="600"/>
              </a:spcAft>
              <a:buBlip>
                <a:blip r:embed="rId6"/>
              </a:buBlip>
            </a:pPr>
            <a:r>
              <a:rPr lang="en-US" sz="1100" dirty="0"/>
              <a:t>Custom values</a:t>
            </a:r>
          </a:p>
          <a:p>
            <a:pPr marL="171450" indent="-171450">
              <a:spcAft>
                <a:spcPts val="600"/>
              </a:spcAft>
              <a:buBlip>
                <a:blip r:embed="rId6"/>
              </a:buBlip>
            </a:pPr>
            <a:r>
              <a:rPr lang="en-US" sz="1100" dirty="0"/>
              <a:t>Foolproof and no alarm</a:t>
            </a:r>
          </a:p>
          <a:p>
            <a:pPr marL="171450" indent="-171450">
              <a:spcAft>
                <a:spcPts val="600"/>
              </a:spcAft>
              <a:buBlip>
                <a:blip r:embed="rId6"/>
              </a:buBlip>
            </a:pPr>
            <a:r>
              <a:rPr lang="en-US" sz="1100" dirty="0"/>
              <a:t>Statistical Data Analysis</a:t>
            </a:r>
          </a:p>
          <a:p>
            <a:pPr marL="171450" indent="-171450">
              <a:spcAft>
                <a:spcPts val="600"/>
              </a:spcAft>
              <a:buBlip>
                <a:blip r:embed="rId6"/>
              </a:buBlip>
            </a:pPr>
            <a:r>
              <a:rPr lang="en-US" sz="1100" dirty="0"/>
              <a:t>Computer automatic data is stored</a:t>
            </a:r>
          </a:p>
          <a:p>
            <a:pPr marL="171450" indent="-171450">
              <a:spcAft>
                <a:spcPts val="600"/>
              </a:spcAft>
              <a:buBlip>
                <a:blip r:embed="rId6"/>
              </a:buBlip>
            </a:pPr>
            <a:r>
              <a:rPr lang="en-US" sz="1100" dirty="0"/>
              <a:t>100% line performance test</a:t>
            </a:r>
            <a:endParaRPr lang="ru-RU" sz="1100" dirty="0"/>
          </a:p>
        </p:txBody>
      </p:sp>
      <p:sp>
        <p:nvSpPr>
          <p:cNvPr id="8" name="Прямоугольник 7">
            <a:hlinkClick r:id="rId7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3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Measuring equipment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38" y="606126"/>
            <a:ext cx="7133052" cy="3852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8504" y="235070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Tensile test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28371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Roundness tester Mitutoyo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4325" y="233169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Spike spectrometer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1538" y="440562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Profile Tester Mitutoyo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4405625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Triaxial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Mitutoyo test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7460" y="4405625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Image measuring device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рямоугольник 14">
            <a:hlinkClick r:id="rId6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4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Quality control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5585" y="1275606"/>
            <a:ext cx="1728192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Supplier selection.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Supplier Process Management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94621" y="1275606"/>
            <a:ext cx="1728192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Input control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23657" y="1275606"/>
            <a:ext cx="1728192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Online production line inspection (flowchart)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3657" y="3363838"/>
            <a:ext cx="1728192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s-ES" sz="1200" dirty="0">
                <a:solidFill>
                  <a:schemeClr val="tx1"/>
                </a:solidFill>
              </a:rPr>
              <a:t>Instrumental error protection.</a:t>
            </a:r>
          </a:p>
          <a:p>
            <a:pPr>
              <a:spcAft>
                <a:spcPts val="600"/>
              </a:spcAft>
            </a:pPr>
            <a:r>
              <a:rPr lang="es-ES" sz="1200" dirty="0">
                <a:solidFill>
                  <a:schemeClr val="tx1"/>
                </a:solidFill>
              </a:rPr>
              <a:t>Error switch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94621" y="3363838"/>
            <a:ext cx="1728192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First Inspection Article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Self control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Routing check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65585" y="3363838"/>
            <a:ext cx="1728192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Line performance test (100%)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63888" y="1779662"/>
            <a:ext cx="504056" cy="36004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228184" y="1779662"/>
            <a:ext cx="504056" cy="36004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535725" y="2787774"/>
            <a:ext cx="504056" cy="36004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3563888" y="3831890"/>
            <a:ext cx="504056" cy="36004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6228184" y="3831890"/>
            <a:ext cx="504056" cy="36004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5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02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Suppliers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83029" y="627534"/>
            <a:ext cx="7118404" cy="4177622"/>
            <a:chOff x="1583029" y="771550"/>
            <a:chExt cx="7118404" cy="417762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029" y="771550"/>
              <a:ext cx="7118404" cy="417762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3563888" y="1635646"/>
              <a:ext cx="2952328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95936" y="2250409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suppliers of key components are proven large international companies.</a:t>
            </a:r>
            <a:endParaRPr lang="ru-RU" sz="1100" dirty="0"/>
          </a:p>
        </p:txBody>
      </p:sp>
      <p:sp>
        <p:nvSpPr>
          <p:cNvPr id="11" name="Прямоугольник 10">
            <a:hlinkClick r:id="rId6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25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Final Test Branch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4146" y="1635646"/>
            <a:ext cx="3543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Blip>
                <a:blip r:embed="rId5"/>
              </a:buBlip>
            </a:pPr>
            <a:r>
              <a:rPr lang="en-US" sz="1100" dirty="0"/>
              <a:t>The testing process is fully automated.</a:t>
            </a:r>
          </a:p>
          <a:p>
            <a:pPr marL="171450" indent="-171450">
              <a:spcAft>
                <a:spcPts val="1200"/>
              </a:spcAft>
              <a:buBlip>
                <a:blip r:embed="rId5"/>
              </a:buBlip>
            </a:pPr>
            <a:r>
              <a:rPr lang="en-US" sz="1100" dirty="0"/>
              <a:t>Test medium - engine oil with constant temperature control system.</a:t>
            </a:r>
          </a:p>
          <a:p>
            <a:pPr marL="171450" indent="-171450">
              <a:spcAft>
                <a:spcPts val="1200"/>
              </a:spcAft>
              <a:buBlip>
                <a:blip r:embed="rId5"/>
              </a:buBlip>
            </a:pPr>
            <a:r>
              <a:rPr lang="en-US" sz="1100" dirty="0"/>
              <a:t>With dynamic high sensitivity and high precision pressure sensor. The built-in error in the response time of the equipment is less than 0.1 </a:t>
            </a:r>
            <a:r>
              <a:rPr lang="en-US" sz="1100" dirty="0" err="1"/>
              <a:t>ms.</a:t>
            </a:r>
            <a:endParaRPr lang="en-US" sz="1100" dirty="0"/>
          </a:p>
          <a:p>
            <a:pPr marL="171450" indent="-171450">
              <a:spcAft>
                <a:spcPts val="1200"/>
              </a:spcAft>
              <a:buBlip>
                <a:blip r:embed="rId5"/>
              </a:buBlip>
            </a:pPr>
            <a:r>
              <a:rPr lang="en-US" sz="1100" dirty="0"/>
              <a:t>Collects and stores pressure response time curve, current and voltage curve and other data.</a:t>
            </a:r>
          </a:p>
          <a:p>
            <a:pPr marL="171450" indent="-171450">
              <a:spcAft>
                <a:spcPts val="1200"/>
              </a:spcAft>
              <a:buBlip>
                <a:blip r:embed="rId5"/>
              </a:buBlip>
            </a:pPr>
            <a:r>
              <a:rPr lang="en-US" sz="1100" dirty="0"/>
              <a:t>Automatic oil removal and labeling.</a:t>
            </a:r>
          </a:p>
          <a:p>
            <a:pPr marL="171450" indent="-171450">
              <a:spcAft>
                <a:spcPts val="1200"/>
              </a:spcAft>
              <a:buBlip>
                <a:blip r:embed="rId5"/>
              </a:buBlip>
            </a:pPr>
            <a:r>
              <a:rPr lang="en-US" sz="1100" dirty="0"/>
              <a:t>Inappropriate product is screened out.</a:t>
            </a:r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52" y="845923"/>
            <a:ext cx="3944845" cy="4297577"/>
          </a:xfrm>
          <a:prstGeom prst="rect">
            <a:avLst/>
          </a:prstGeom>
        </p:spPr>
      </p:pic>
      <p:sp>
        <p:nvSpPr>
          <p:cNvPr id="8" name="Прямоугольник 7">
            <a:hlinkClick r:id="rId7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4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Export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31FF0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65222"/>
            <a:ext cx="3744416" cy="3728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948502"/>
            <a:ext cx="344196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AOTON is exported to many countries of the world</a:t>
            </a:r>
            <a:r>
              <a:rPr lang="ru-RU" sz="1100" dirty="0"/>
              <a:t>:</a:t>
            </a:r>
          </a:p>
          <a:p>
            <a:pPr>
              <a:spcAft>
                <a:spcPts val="600"/>
              </a:spcAft>
            </a:pPr>
            <a:r>
              <a:rPr lang="ru-RU" sz="1100" dirty="0">
                <a:solidFill>
                  <a:srgbClr val="00B804"/>
                </a:solidFill>
                <a:latin typeface="+mj-lt"/>
              </a:rPr>
              <a:t>20% - </a:t>
            </a:r>
            <a:r>
              <a:rPr lang="en-US" sz="1100" dirty="0">
                <a:solidFill>
                  <a:srgbClr val="00B804"/>
                </a:solidFill>
                <a:latin typeface="+mj-lt"/>
              </a:rPr>
              <a:t>China</a:t>
            </a:r>
            <a:endParaRPr lang="ru-RU" sz="1100" dirty="0">
              <a:solidFill>
                <a:srgbClr val="00B804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1100" dirty="0">
                <a:solidFill>
                  <a:srgbClr val="00B804"/>
                </a:solidFill>
                <a:latin typeface="+mj-lt"/>
              </a:rPr>
              <a:t>35% - </a:t>
            </a:r>
            <a:r>
              <a:rPr lang="en-US" sz="1100" dirty="0">
                <a:solidFill>
                  <a:srgbClr val="00B804"/>
                </a:solidFill>
                <a:latin typeface="+mj-lt"/>
              </a:rPr>
              <a:t>North America</a:t>
            </a:r>
            <a:endParaRPr lang="ru-RU" sz="1100" dirty="0">
              <a:solidFill>
                <a:srgbClr val="00B804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1100" dirty="0">
                <a:solidFill>
                  <a:srgbClr val="00B804"/>
                </a:solidFill>
                <a:latin typeface="+mj-lt"/>
              </a:rPr>
              <a:t>25% - </a:t>
            </a:r>
            <a:r>
              <a:rPr lang="en-US" sz="1100" dirty="0">
                <a:solidFill>
                  <a:srgbClr val="00B804"/>
                </a:solidFill>
                <a:latin typeface="+mj-lt"/>
              </a:rPr>
              <a:t>Europe</a:t>
            </a:r>
            <a:endParaRPr lang="ru-RU" sz="1100" dirty="0">
              <a:solidFill>
                <a:srgbClr val="00B804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1100" dirty="0">
                <a:solidFill>
                  <a:srgbClr val="00B804"/>
                </a:solidFill>
                <a:latin typeface="+mj-lt"/>
              </a:rPr>
              <a:t>15% - </a:t>
            </a:r>
            <a:r>
              <a:rPr lang="en-US" sz="1100" dirty="0">
                <a:solidFill>
                  <a:srgbClr val="00B804"/>
                </a:solidFill>
                <a:latin typeface="+mj-lt"/>
              </a:rPr>
              <a:t>South America</a:t>
            </a:r>
            <a:endParaRPr lang="ru-RU" sz="1100" dirty="0">
              <a:solidFill>
                <a:srgbClr val="00B804"/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6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7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About </a:t>
            </a:r>
            <a:r>
              <a:rPr lang="en-US" sz="1400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Aoton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0997" y="3363838"/>
            <a:ext cx="73448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ZHEJIANG AOTON INTELLIGENT TECHNOLOGY  </a:t>
            </a:r>
            <a:r>
              <a:rPr lang="en-US" sz="900" dirty="0" err="1"/>
              <a:t>Co.,Ltd</a:t>
            </a:r>
            <a:r>
              <a:rPr lang="en-US" sz="900" dirty="0"/>
              <a:t> established in 2010 which is one of the professional new high-tech company Integrating research, development, production, sales and service. It is invested by </a:t>
            </a:r>
            <a:r>
              <a:rPr lang="en-US" sz="900" dirty="0" err="1"/>
              <a:t>Aoton</a:t>
            </a:r>
            <a:r>
              <a:rPr lang="en-US" sz="900" dirty="0"/>
              <a:t> Group with 20million dollars ,the registered capital is 12million dollars, it locates on Jiaxing economic development zone with 31000m2 floor space,36500m2 building area.</a:t>
            </a:r>
          </a:p>
          <a:p>
            <a:endParaRPr lang="en-US" sz="900" dirty="0"/>
          </a:p>
          <a:p>
            <a:r>
              <a:rPr lang="en-US" sz="900" dirty="0"/>
              <a:t>Based on 20 years experience and technology on manufacturing auto parts for OEM market ,OES market , and aftermarket over the world , AOTON group adapt and imported advanced production equipment ,test machine and lab. We not only implement ISO/TS 16949 quality system strictly, fully operational ERP, reasonable allocate resource, but also focus on building a high-tech research and development team, as now we already have one experienced and skilled R&amp;D team. </a:t>
            </a:r>
          </a:p>
          <a:p>
            <a:endParaRPr lang="en-US" sz="900" dirty="0"/>
          </a:p>
          <a:p>
            <a:r>
              <a:rPr lang="en-US" sz="900" dirty="0"/>
              <a:t>The technical team formed by senior specialist ,engineers and process technician who are professional in Oil Control Valve(VVT Solenoid), Cam Phaser, GDI Pump(High Pressure Pump) , Transmission Solenoid Valve, Fuel Measurement Solenoid Valve and so on.</a:t>
            </a:r>
          </a:p>
          <a:p>
            <a:pPr>
              <a:spcAft>
                <a:spcPts val="1000"/>
              </a:spcAft>
            </a:pPr>
            <a:endParaRPr lang="ru-RU" sz="5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/>
          <a:stretch/>
        </p:blipFill>
        <p:spPr>
          <a:xfrm>
            <a:off x="1242811" y="555526"/>
            <a:ext cx="7901189" cy="2695093"/>
          </a:xfrm>
          <a:prstGeom prst="rect">
            <a:avLst/>
          </a:prstGeom>
        </p:spPr>
      </p:pic>
      <p:sp>
        <p:nvSpPr>
          <p:cNvPr id="4" name="Прямоугольник 3">
            <a:hlinkClick r:id="rId6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 err="1">
                <a:solidFill>
                  <a:schemeClr val="bg1"/>
                </a:solidFill>
              </a:rPr>
              <a:t>aoton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 err="1">
                <a:solidFill>
                  <a:schemeClr val="bg1"/>
                </a:solidFill>
              </a:rPr>
              <a:t>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923678"/>
            <a:ext cx="2304256" cy="11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6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Enterprise certification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3058" y="4142584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IATF: 16949:2016</a:t>
            </a:r>
            <a:endParaRPr lang="ru-RU" sz="1100" baseline="30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78634"/>
            <a:ext cx="2162877" cy="3002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6" y="978634"/>
            <a:ext cx="2137745" cy="3002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57" y="978634"/>
            <a:ext cx="2125736" cy="3002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09322" y="4142584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ISO: 14001:2004</a:t>
            </a:r>
            <a:endParaRPr lang="ru-RU" sz="1100" baseline="30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82949" y="4142584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ISO: 18001:2004</a:t>
            </a:r>
            <a:endParaRPr lang="ru-RU" sz="1100" baseline="30000" dirty="0"/>
          </a:p>
        </p:txBody>
      </p:sp>
      <p:sp>
        <p:nvSpPr>
          <p:cNvPr id="12" name="Прямоугольник 11">
            <a:hlinkClick r:id="rId8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3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 Pressure Pump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3589" y="2058849"/>
            <a:ext cx="432048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The high-pressure fuel pump can be customized and applied to the high-pressure common rail engine system. The product has good batch production processability, and some prototypes have reached the level of imported products. </a:t>
            </a:r>
          </a:p>
          <a:p>
            <a:endParaRPr lang="en-US" sz="1100" dirty="0"/>
          </a:p>
          <a:p>
            <a:r>
              <a:rPr lang="en-US" sz="1100" dirty="0"/>
              <a:t>At present, it has the ability to design, develop, batch and test all kinds of high pressure fuel pumps.</a:t>
            </a:r>
            <a:endParaRPr lang="ru-RU" sz="800" dirty="0"/>
          </a:p>
        </p:txBody>
      </p:sp>
      <p:sp>
        <p:nvSpPr>
          <p:cNvPr id="15" name="Прямоугольник 14">
            <a:hlinkClick r:id="rId5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A814D2-E370-4AA8-A72D-E39079B977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54" y="1563638"/>
            <a:ext cx="1981033" cy="22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3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B5BC9F-FC99-4453-8C2F-0F34DAE73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80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89989">
            <a:off x="2048910" y="955317"/>
            <a:ext cx="2943037" cy="37298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Advantage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65148" y="1386253"/>
            <a:ext cx="32020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Product design development verification process is strictly based on SAE J2714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100% performance verification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Provides fast control valve response time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Reduce pulsation by optimizing seal shape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Increased working pressure with DLC coated plunger (longer service life)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Safety valve integration, built-in safety valve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Eliminate external leakage and minimize internal leakage.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Independent intellectual property protection</a:t>
            </a:r>
            <a:endParaRPr lang="ru-RU" sz="1100" dirty="0"/>
          </a:p>
        </p:txBody>
      </p:sp>
      <p:sp>
        <p:nvSpPr>
          <p:cNvPr id="8" name="Прямоугольник 7">
            <a:hlinkClick r:id="rId6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9E75C7-74CE-4203-972A-6466CD4FDE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3763">
            <a:off x="1478675" y="1564100"/>
            <a:ext cx="3608889" cy="26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1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 Pressure Pump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6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2327B28-0846-49AA-844E-00171596C808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511223"/>
          <a:ext cx="6336704" cy="1156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118600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471393">
                <a:tc rowSpan="5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AUDI</a:t>
                      </a:r>
                    </a:p>
                    <a:p>
                      <a:r>
                        <a:rPr lang="en-US" sz="500" dirty="0">
                          <a:latin typeface="+mj-lt"/>
                        </a:rPr>
                        <a:t>SEAT</a:t>
                      </a:r>
                    </a:p>
                    <a:p>
                      <a:r>
                        <a:rPr lang="en-US" sz="500" dirty="0">
                          <a:latin typeface="+mj-lt"/>
                        </a:rPr>
                        <a:t>SKODA</a:t>
                      </a:r>
                    </a:p>
                    <a:p>
                      <a:r>
                        <a:rPr lang="en-US" sz="500" dirty="0">
                          <a:latin typeface="+mj-lt"/>
                        </a:rPr>
                        <a:t>VW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de-DE" sz="500" dirty="0"/>
                        <a:t>AUDI A3 L4-2.0T 2008-2013</a:t>
                      </a:r>
                    </a:p>
                    <a:p>
                      <a:r>
                        <a:rPr lang="de-DE" sz="500" dirty="0"/>
                        <a:t>AUDI Q3 L4-2.0T 2015-2017</a:t>
                      </a:r>
                    </a:p>
                    <a:p>
                      <a:r>
                        <a:rPr lang="de-DE" sz="500" dirty="0"/>
                        <a:t>AUDI TT L4-2.0T 2007-2010</a:t>
                      </a:r>
                    </a:p>
                    <a:p>
                      <a:r>
                        <a:rPr lang="de-DE" sz="500" dirty="0"/>
                        <a:t>VOLKSWAGEN BEETLE L4-2.0T 2012-2013</a:t>
                      </a:r>
                    </a:p>
                    <a:p>
                      <a:r>
                        <a:rPr lang="de-DE" sz="500" dirty="0"/>
                        <a:t>VOLKSWAGEN CC L4-2.0T 2009-2017</a:t>
                      </a:r>
                    </a:p>
                    <a:p>
                      <a:r>
                        <a:rPr lang="de-DE" sz="500" dirty="0"/>
                        <a:t>VOLKSWAGEN EOS L4-2.0T 2011-2016</a:t>
                      </a:r>
                      <a:endParaRPr lang="ru-RU" sz="500" dirty="0"/>
                    </a:p>
                    <a:p>
                      <a:r>
                        <a:rPr lang="de-DE" sz="500" dirty="0"/>
                        <a:t>VOLKSWAGEN GTI L4-2.0T 2010-2013</a:t>
                      </a:r>
                    </a:p>
                    <a:p>
                      <a:r>
                        <a:rPr lang="de-DE" sz="500" dirty="0"/>
                        <a:t>VOLKSWAGEN JETTA L4-2.0T 2012-2013</a:t>
                      </a:r>
                    </a:p>
                    <a:p>
                      <a:r>
                        <a:rPr lang="de-DE" sz="500" dirty="0"/>
                        <a:t>VOLKSWAGEN PASSAT L4-2.0T 2010</a:t>
                      </a:r>
                      <a:endParaRPr lang="ru-RU" sz="500" dirty="0"/>
                    </a:p>
                    <a:p>
                      <a:r>
                        <a:rPr lang="en-US" sz="500" dirty="0"/>
                        <a:t>VOLKSWAGEN GOLF L4-2.0T 2013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06H127025E, 06H127025G, 06H127025K,</a:t>
                      </a:r>
                    </a:p>
                    <a:p>
                      <a:r>
                        <a:rPr lang="pt-BR" sz="500" dirty="0"/>
                        <a:t>06H127025M, 06H127025N, 06H127025P,</a:t>
                      </a:r>
                    </a:p>
                    <a:p>
                      <a:r>
                        <a:rPr lang="pt-BR" sz="500" dirty="0"/>
                        <a:t>06H127025Q,06H127025R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66809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19089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0261520348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HM10011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FI1508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SMP: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GDP905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MASS PRODUCTION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3" name="Таблица 6">
            <a:extLst>
              <a:ext uri="{FF2B5EF4-FFF2-40B4-BE49-F238E27FC236}">
                <a16:creationId xmlns:a16="http://schemas.microsoft.com/office/drawing/2014/main" id="{94651EC5-8BCF-4E3B-9F64-449F175C9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88628"/>
              </p:ext>
            </p:extLst>
          </p:nvPr>
        </p:nvGraphicFramePr>
        <p:xfrm>
          <a:off x="1763688" y="1760229"/>
          <a:ext cx="6336704" cy="104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3385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118604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378783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AUDI</a:t>
                      </a:r>
                    </a:p>
                    <a:p>
                      <a:r>
                        <a:rPr lang="en-US" sz="500" dirty="0">
                          <a:latin typeface="+mj-lt"/>
                        </a:rPr>
                        <a:t>SEAT</a:t>
                      </a:r>
                    </a:p>
                    <a:p>
                      <a:r>
                        <a:rPr lang="en-US" sz="500" dirty="0">
                          <a:latin typeface="+mj-lt"/>
                        </a:rPr>
                        <a:t>SKODA</a:t>
                      </a:r>
                    </a:p>
                    <a:p>
                      <a:r>
                        <a:rPr lang="en-US" sz="500" dirty="0">
                          <a:latin typeface="+mj-lt"/>
                        </a:rPr>
                        <a:t>VW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500" dirty="0"/>
                        <a:t>AUDI A1 L4-1.4T 2015-2017</a:t>
                      </a:r>
                    </a:p>
                    <a:p>
                      <a:r>
                        <a:rPr lang="de-DE" sz="500" dirty="0"/>
                        <a:t>AUDI A3/S3 L4-1.4T 2013-2016</a:t>
                      </a:r>
                      <a:endParaRPr lang="ru-RU" sz="500" dirty="0"/>
                    </a:p>
                    <a:p>
                      <a:r>
                        <a:rPr lang="en-US" sz="500" dirty="0"/>
                        <a:t>AUDI A4/S4 L4-1.4T 2016-2017</a:t>
                      </a:r>
                    </a:p>
                    <a:p>
                      <a:r>
                        <a:rPr lang="en-US" sz="500" dirty="0"/>
                        <a:t>AUDI Q3 L4-1.4T 2016-2017</a:t>
                      </a:r>
                    </a:p>
                    <a:p>
                      <a:r>
                        <a:rPr lang="en-US" sz="500" dirty="0"/>
                        <a:t>SKODA OCTAVIA L4-1.4T 2013-2017</a:t>
                      </a:r>
                    </a:p>
                    <a:p>
                      <a:r>
                        <a:rPr lang="en-US" sz="500" dirty="0"/>
                        <a:t>SKODA RAPID L4-1.4T 2013-2017</a:t>
                      </a:r>
                    </a:p>
                    <a:p>
                      <a:r>
                        <a:rPr lang="en-US" sz="500" dirty="0"/>
                        <a:t>SKODA SIPERB L4-1.4T 2013-2017</a:t>
                      </a:r>
                    </a:p>
                    <a:p>
                      <a:r>
                        <a:rPr lang="en-US" sz="500" dirty="0"/>
                        <a:t>SKODA YETI L4-1.4T 2013-2017</a:t>
                      </a:r>
                    </a:p>
                    <a:p>
                      <a:r>
                        <a:rPr lang="en-US" sz="500" dirty="0"/>
                        <a:t>SEAT ALHAMBRA L4 1 4T 2013 2017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04E127025D,04E127026F,04E127025A,</a:t>
                      </a:r>
                    </a:p>
                    <a:p>
                      <a:r>
                        <a:rPr lang="pt-BR" sz="500" dirty="0"/>
                        <a:t>04E127025B,04E127026AP,06G127025A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645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0261520261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n-lt"/>
                        </a:rPr>
                        <a:t>0261520573</a:t>
                      </a:r>
                      <a:endParaRPr lang="ru-RU" sz="500" dirty="0">
                        <a:latin typeface="+mn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0261520339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645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Under developing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4" name="Таблица 6">
            <a:extLst>
              <a:ext uri="{FF2B5EF4-FFF2-40B4-BE49-F238E27FC236}">
                <a16:creationId xmlns:a16="http://schemas.microsoft.com/office/drawing/2014/main" id="{9BB1C033-2766-445E-8D65-83F709FE1DE9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2876162"/>
          <a:ext cx="6336704" cy="894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118611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338702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AUDI</a:t>
                      </a:r>
                    </a:p>
                    <a:p>
                      <a:r>
                        <a:rPr lang="en-US" sz="500" dirty="0">
                          <a:latin typeface="+mj-lt"/>
                        </a:rPr>
                        <a:t>SEAT</a:t>
                      </a:r>
                    </a:p>
                    <a:p>
                      <a:r>
                        <a:rPr lang="en-US" sz="500" dirty="0">
                          <a:latin typeface="+mj-lt"/>
                        </a:rPr>
                        <a:t>SKODA</a:t>
                      </a:r>
                    </a:p>
                    <a:p>
                      <a:r>
                        <a:rPr lang="en-US" sz="500" dirty="0">
                          <a:latin typeface="+mj-lt"/>
                        </a:rPr>
                        <a:t>VW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500" dirty="0"/>
                        <a:t>VOLKSWAGEN BEETLE L4-1.8T 2015-2017</a:t>
                      </a:r>
                    </a:p>
                    <a:p>
                      <a:r>
                        <a:rPr lang="de-DE" sz="500" dirty="0"/>
                        <a:t>VOLKSWAGEN BEETLE L4-2.0T 2013-2017</a:t>
                      </a:r>
                    </a:p>
                    <a:p>
                      <a:r>
                        <a:rPr lang="de-DE" sz="500" dirty="0"/>
                        <a:t>VOLKSWAGEN GOLF L4-1.8T 2015-2017</a:t>
                      </a:r>
                    </a:p>
                    <a:p>
                      <a:r>
                        <a:rPr lang="de-DE" sz="500" dirty="0"/>
                        <a:t>VOLKSWAGEN JETTA L4-1.8T 2014-2016</a:t>
                      </a:r>
                    </a:p>
                    <a:p>
                      <a:r>
                        <a:rPr lang="de-DE" sz="500" dirty="0"/>
                        <a:t>VOLKSWAGEN JETTA L4-2.0T 2013-2016</a:t>
                      </a:r>
                      <a:endParaRPr lang="ru-RU" sz="500" dirty="0"/>
                    </a:p>
                    <a:p>
                      <a:r>
                        <a:rPr lang="en-US" sz="500" dirty="0"/>
                        <a:t>VOLKSWAGEN PASSAT L4-1.8T 2014-2016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06A127026A, 06A127026B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0261520228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HM10049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FI1527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SMP: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GDP603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MASS PRODUCTION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337C5F-D527-4F86-9D5C-3CBDD20B0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685425"/>
            <a:ext cx="792088" cy="9488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A77397-8A9B-4D36-831D-463C1337C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2387" y="1956863"/>
            <a:ext cx="846737" cy="827046"/>
          </a:xfrm>
          <a:prstGeom prst="rect">
            <a:avLst/>
          </a:prstGeom>
        </p:spPr>
      </p:pic>
      <p:graphicFrame>
        <p:nvGraphicFramePr>
          <p:cNvPr id="35" name="Таблица 6">
            <a:extLst>
              <a:ext uri="{FF2B5EF4-FFF2-40B4-BE49-F238E27FC236}">
                <a16:creationId xmlns:a16="http://schemas.microsoft.com/office/drawing/2014/main" id="{DF5A0E5E-9483-4C17-A541-0A4A1EAC8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98139"/>
              </p:ext>
            </p:extLst>
          </p:nvPr>
        </p:nvGraphicFramePr>
        <p:xfrm>
          <a:off x="1763688" y="3858040"/>
          <a:ext cx="6336704" cy="113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118618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580960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BMW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500" dirty="0"/>
                        <a:t>BMW 550I V8-4.4L 2011-2016</a:t>
                      </a:r>
                    </a:p>
                    <a:p>
                      <a:r>
                        <a:rPr lang="de-DE" sz="500" dirty="0"/>
                        <a:t>BMW 550I GT V8-4.4L 2010-2017</a:t>
                      </a:r>
                    </a:p>
                    <a:p>
                      <a:r>
                        <a:rPr lang="de-DE" sz="500" dirty="0"/>
                        <a:t>BMW 650I V8-4 4L 2012-2017</a:t>
                      </a:r>
                      <a:endParaRPr lang="ru-RU" sz="500" dirty="0"/>
                    </a:p>
                    <a:p>
                      <a:r>
                        <a:rPr lang="en-US" sz="500" dirty="0"/>
                        <a:t>BMW 750I V8-4.4L 2009-2015</a:t>
                      </a:r>
                    </a:p>
                    <a:p>
                      <a:r>
                        <a:rPr lang="en-US" sz="500" dirty="0"/>
                        <a:t>BMW 750LI V8-4.4L 2009-2015</a:t>
                      </a:r>
                    </a:p>
                    <a:p>
                      <a:r>
                        <a:rPr lang="en-US" sz="500" dirty="0"/>
                        <a:t>BMW ALPINA B7 V8-4.4L 2011-2015</a:t>
                      </a:r>
                    </a:p>
                    <a:p>
                      <a:r>
                        <a:rPr lang="en-US" sz="500" dirty="0"/>
                        <a:t>BMW M5 V8-4.4L 2012-2014</a:t>
                      </a:r>
                    </a:p>
                    <a:p>
                      <a:r>
                        <a:rPr lang="en-US" sz="500" dirty="0"/>
                        <a:t>BMW M6 V8-4.4L 2012-2017</a:t>
                      </a:r>
                    </a:p>
                    <a:p>
                      <a:r>
                        <a:rPr lang="en-US" sz="500" dirty="0"/>
                        <a:t>BMW X5 V8-4.4L 2010-2016</a:t>
                      </a:r>
                    </a:p>
                    <a:p>
                      <a:r>
                        <a:rPr lang="en-US" sz="500" dirty="0"/>
                        <a:t>BMW X6 V8-4.4L 2008-2017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13518604232,</a:t>
                      </a:r>
                      <a:r>
                        <a:rPr lang="ru-RU" sz="500" dirty="0"/>
                        <a:t> 13517599865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0261520294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HM10083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FI1585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MASS PRODUCTION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6B4FCF-6772-4B8C-B8F8-4DFE2CDBAB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6951" y="3071027"/>
            <a:ext cx="677608" cy="7968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FD3C55-4BFB-4252-987D-EC510949B5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3662" y="4079138"/>
            <a:ext cx="855461" cy="7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 Pressure Pump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6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2327B28-0846-49AA-844E-00171596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2480"/>
              </p:ext>
            </p:extLst>
          </p:nvPr>
        </p:nvGraphicFramePr>
        <p:xfrm>
          <a:off x="1763688" y="511223"/>
          <a:ext cx="6336704" cy="1156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118619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471393">
                <a:tc rowSpan="5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BMW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nn-NO" sz="500" dirty="0"/>
                        <a:t>BMW 135I L6-3.0L 2012-2013</a:t>
                      </a:r>
                    </a:p>
                    <a:p>
                      <a:r>
                        <a:rPr lang="nn-NO" sz="500" dirty="0"/>
                        <a:t>BMW 135IS L6-3.0L 2013</a:t>
                      </a:r>
                    </a:p>
                    <a:p>
                      <a:r>
                        <a:rPr lang="nn-NO" sz="500" dirty="0"/>
                        <a:t>BMW 335I L6-3.0L 2012-2014</a:t>
                      </a:r>
                    </a:p>
                    <a:p>
                      <a:r>
                        <a:rPr lang="nn-NO" sz="500" dirty="0"/>
                        <a:t>BMW 435I L6-3.0L 2014</a:t>
                      </a:r>
                    </a:p>
                    <a:p>
                      <a:r>
                        <a:rPr lang="nn-NO" sz="500" dirty="0"/>
                        <a:t>BMW 535I L6-3.0L 2012-2014</a:t>
                      </a:r>
                    </a:p>
                    <a:p>
                      <a:r>
                        <a:rPr lang="nn-NO" sz="500" dirty="0"/>
                        <a:t>BMW 535I GT L6-3.0L 2012-2013</a:t>
                      </a:r>
                      <a:endParaRPr lang="ru-RU" sz="500" dirty="0"/>
                    </a:p>
                    <a:p>
                      <a:r>
                        <a:rPr lang="en-US" sz="500" dirty="0"/>
                        <a:t>BMW 640I L6-3.0L 2012-2014</a:t>
                      </a:r>
                    </a:p>
                    <a:p>
                      <a:r>
                        <a:rPr lang="en-US" sz="500" dirty="0"/>
                        <a:t>BMW 740I L6-3.0L 2012-2014</a:t>
                      </a:r>
                    </a:p>
                    <a:p>
                      <a:r>
                        <a:rPr lang="en-US" sz="500" dirty="0"/>
                        <a:t>BMW 740LI L6-3.0L 2012-2014</a:t>
                      </a:r>
                    </a:p>
                    <a:p>
                      <a:r>
                        <a:rPr lang="en-US" sz="500" dirty="0"/>
                        <a:t>BMW ACTIVEHYBRID 3 L6-3.0L 2013-2014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13517610761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0261520130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19089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0261520131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FI1556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Under developing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3" name="Таблица 6">
            <a:extLst>
              <a:ext uri="{FF2B5EF4-FFF2-40B4-BE49-F238E27FC236}">
                <a16:creationId xmlns:a16="http://schemas.microsoft.com/office/drawing/2014/main" id="{94651EC5-8BCF-4E3B-9F64-449F175C9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094643"/>
              </p:ext>
            </p:extLst>
          </p:nvPr>
        </p:nvGraphicFramePr>
        <p:xfrm>
          <a:off x="1763688" y="1760229"/>
          <a:ext cx="6336704" cy="1030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2627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118620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496440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BMW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500" dirty="0"/>
                        <a:t>BMW I8 2014-2017</a:t>
                      </a:r>
                    </a:p>
                    <a:p>
                      <a:r>
                        <a:rPr lang="de-DE" sz="500" dirty="0"/>
                        <a:t>BMW X1 2016-2018</a:t>
                      </a:r>
                    </a:p>
                    <a:p>
                      <a:r>
                        <a:rPr lang="de-DE" sz="500" dirty="0"/>
                        <a:t>BMW X2 2018</a:t>
                      </a:r>
                    </a:p>
                    <a:p>
                      <a:r>
                        <a:rPr lang="de-DE" sz="500" dirty="0"/>
                        <a:t>MINI COOPER 2014-2018</a:t>
                      </a:r>
                    </a:p>
                    <a:p>
                      <a:r>
                        <a:rPr lang="de-DE" sz="500" dirty="0"/>
                        <a:t>MINI COOPER CLUBMAN 2016-2018</a:t>
                      </a:r>
                    </a:p>
                    <a:p>
                      <a:r>
                        <a:rPr lang="en-US" sz="500" dirty="0"/>
                        <a:t>MINI COOPER COUNTRYMAN 2017-2018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13517574440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0261520146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n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1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FI1543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MASS PRODUCTION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4" name="Таблица 6">
            <a:extLst>
              <a:ext uri="{FF2B5EF4-FFF2-40B4-BE49-F238E27FC236}">
                <a16:creationId xmlns:a16="http://schemas.microsoft.com/office/drawing/2014/main" id="{9BB1C033-2766-445E-8D65-83F709FE1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163225"/>
              </p:ext>
            </p:extLst>
          </p:nvPr>
        </p:nvGraphicFramePr>
        <p:xfrm>
          <a:off x="1763688" y="2876162"/>
          <a:ext cx="6336704" cy="894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118621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338702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BMW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/>
                        <a:t>BMW 760LI 2010-2014</a:t>
                      </a:r>
                    </a:p>
                    <a:p>
                      <a:r>
                        <a:rPr lang="en-US" sz="500" dirty="0"/>
                        <a:t>ROLLS-ROYCE GHOST 2010-2014</a:t>
                      </a:r>
                    </a:p>
                    <a:p>
                      <a:r>
                        <a:rPr lang="en-US" sz="500" dirty="0"/>
                        <a:t>ROLLS-ROYCE WRAITH 2014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13517574440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0261520146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FI1543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MASS PRODUCTION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5" name="Таблица 6">
            <a:extLst>
              <a:ext uri="{FF2B5EF4-FFF2-40B4-BE49-F238E27FC236}">
                <a16:creationId xmlns:a16="http://schemas.microsoft.com/office/drawing/2014/main" id="{DF5A0E5E-9483-4C17-A541-0A4A1EAC8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063440"/>
              </p:ext>
            </p:extLst>
          </p:nvPr>
        </p:nvGraphicFramePr>
        <p:xfrm>
          <a:off x="1763688" y="3858040"/>
          <a:ext cx="6336704" cy="113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118622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580960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BMW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500" dirty="0"/>
                        <a:t>BMW 228I 2014-2016</a:t>
                      </a:r>
                    </a:p>
                    <a:p>
                      <a:r>
                        <a:rPr lang="de-DE" sz="500" dirty="0"/>
                        <a:t>BMW 320I 2014-2018</a:t>
                      </a:r>
                    </a:p>
                    <a:p>
                      <a:r>
                        <a:rPr lang="de-DE" sz="500" dirty="0"/>
                        <a:t>BMW 328I 2012-2016</a:t>
                      </a:r>
                    </a:p>
                    <a:p>
                      <a:r>
                        <a:rPr lang="de-DE" sz="500" dirty="0"/>
                        <a:t>BMW 428I 2014-2016</a:t>
                      </a:r>
                    </a:p>
                    <a:p>
                      <a:r>
                        <a:rPr lang="de-DE" sz="500" dirty="0"/>
                        <a:t>BMW 528I 2014-2016</a:t>
                      </a:r>
                    </a:p>
                    <a:p>
                      <a:r>
                        <a:rPr lang="de-DE" sz="500" dirty="0"/>
                        <a:t>BMW X1 2015</a:t>
                      </a:r>
                    </a:p>
                    <a:p>
                      <a:r>
                        <a:rPr lang="de-DE" sz="500" dirty="0"/>
                        <a:t>BMW X3 2014-2017</a:t>
                      </a:r>
                    </a:p>
                    <a:p>
                      <a:r>
                        <a:rPr lang="en-US" sz="500" dirty="0"/>
                        <a:t>BMW X4 2015-2018</a:t>
                      </a:r>
                    </a:p>
                    <a:p>
                      <a:r>
                        <a:rPr lang="en-US" sz="500" dirty="0"/>
                        <a:t>BMW X5 2016 2018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13517640055, 13518604229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0261520282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HM10074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FI1583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Under developing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42AF251-5E35-456C-809E-98AC4F666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739638"/>
            <a:ext cx="720080" cy="9079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FD5FDBE-D0AE-4ABC-B87C-4906CD9080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1937128"/>
            <a:ext cx="864096" cy="8517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8C8A82-D305-4870-8865-D5F1937216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8366" y="3041102"/>
            <a:ext cx="742772" cy="7732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87E416-EB06-41EB-8979-BF547F08A7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3574" y="4086073"/>
            <a:ext cx="888575" cy="8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1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 Pressure Pump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6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2327B28-0846-49AA-844E-00171596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50595"/>
              </p:ext>
            </p:extLst>
          </p:nvPr>
        </p:nvGraphicFramePr>
        <p:xfrm>
          <a:off x="1763688" y="511223"/>
          <a:ext cx="6336704" cy="1156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118626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471393">
                <a:tc rowSpan="5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BMW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nn-NO" sz="500" dirty="0"/>
                        <a:t>MERCEDES-BENZ CL63 AMG 2011-2014</a:t>
                      </a:r>
                    </a:p>
                    <a:p>
                      <a:r>
                        <a:rPr lang="nn-NO" sz="500" dirty="0"/>
                        <a:t>MERCEDES-BENZ CLS63 AMG 2012-2014</a:t>
                      </a:r>
                    </a:p>
                    <a:p>
                      <a:r>
                        <a:rPr lang="nn-NO" sz="500" dirty="0"/>
                        <a:t>MERCEDES-BENZ CLS63 AMG S 2014</a:t>
                      </a:r>
                    </a:p>
                    <a:p>
                      <a:r>
                        <a:rPr lang="nn-NO" sz="500" dirty="0"/>
                        <a:t>MERCEDES-BENZ E63 AMG 2012-2014</a:t>
                      </a:r>
                    </a:p>
                    <a:p>
                      <a:r>
                        <a:rPr lang="en-US" sz="500" dirty="0"/>
                        <a:t>MERCEDES-BENZ G63 AMG 2013-2014</a:t>
                      </a:r>
                    </a:p>
                    <a:p>
                      <a:r>
                        <a:rPr lang="en-US" sz="500" dirty="0"/>
                        <a:t>MERCEDES-BENZ GL450 2013-2014</a:t>
                      </a:r>
                    </a:p>
                    <a:p>
                      <a:r>
                        <a:rPr lang="en-US" sz="500" dirty="0"/>
                        <a:t>MERCEDES-BENZ GL550 2013-2014</a:t>
                      </a:r>
                    </a:p>
                    <a:p>
                      <a:r>
                        <a:rPr lang="en-US" sz="500" dirty="0"/>
                        <a:t>MERCEDES-BENZ GL63 AMG 2013-2014</a:t>
                      </a:r>
                    </a:p>
                    <a:p>
                      <a:r>
                        <a:rPr lang="en-US" sz="500" dirty="0"/>
                        <a:t>MERCEDES-BENZ ML550 2012-2014</a:t>
                      </a:r>
                    </a:p>
                    <a:p>
                      <a:r>
                        <a:rPr lang="en-US" sz="500" dirty="0"/>
                        <a:t>MERCEDES-BENZ ML63 AMG 2012-2014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2780700601, A2780700601,2780701201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19089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0261520119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HM10089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FI1559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Under developing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3" name="Таблица 6">
            <a:extLst>
              <a:ext uri="{FF2B5EF4-FFF2-40B4-BE49-F238E27FC236}">
                <a16:creationId xmlns:a16="http://schemas.microsoft.com/office/drawing/2014/main" id="{94651EC5-8BCF-4E3B-9F64-449F175C9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25859"/>
              </p:ext>
            </p:extLst>
          </p:nvPr>
        </p:nvGraphicFramePr>
        <p:xfrm>
          <a:off x="1763688" y="1757422"/>
          <a:ext cx="6336704" cy="1089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2627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118627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496440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MERCEDES</a:t>
                      </a:r>
                    </a:p>
                    <a:p>
                      <a:r>
                        <a:rPr lang="en-US" sz="500" dirty="0">
                          <a:latin typeface="+mj-lt"/>
                        </a:rPr>
                        <a:t>-BENZ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500" dirty="0"/>
                        <a:t>MERCEDES-BENZ CL550 2011-2014</a:t>
                      </a:r>
                    </a:p>
                    <a:p>
                      <a:r>
                        <a:rPr lang="de-DE" sz="500" dirty="0"/>
                        <a:t>MERCEDES-BENZ CL63 AMG 2011-2014</a:t>
                      </a:r>
                    </a:p>
                    <a:p>
                      <a:r>
                        <a:rPr lang="de-DE" sz="500" dirty="0"/>
                        <a:t>MERCEDES-BENZ CLS550 2012-2014</a:t>
                      </a:r>
                    </a:p>
                    <a:p>
                      <a:r>
                        <a:rPr lang="de-DE" sz="500" dirty="0"/>
                        <a:t>MERCEDES-BENZ CLS63 AMG 2012-2014</a:t>
                      </a:r>
                    </a:p>
                    <a:p>
                      <a:r>
                        <a:rPr lang="de-DE" sz="500" dirty="0"/>
                        <a:t>MERCEDES-BENZ CLS63 AMG S 2014</a:t>
                      </a:r>
                    </a:p>
                    <a:p>
                      <a:r>
                        <a:rPr lang="de-DE" sz="500" dirty="0"/>
                        <a:t>MERCEDES-BENZ E550 2012-2014</a:t>
                      </a:r>
                    </a:p>
                    <a:p>
                      <a:r>
                        <a:rPr lang="de-DE" sz="500" dirty="0"/>
                        <a:t>MERCEDES-BENZ E63 AMG 2012-2014</a:t>
                      </a:r>
                    </a:p>
                    <a:p>
                      <a:r>
                        <a:rPr lang="en-US" sz="500" dirty="0"/>
                        <a:t>MERCEDES-BENZ GL450 2013-2014</a:t>
                      </a:r>
                    </a:p>
                    <a:p>
                      <a:r>
                        <a:rPr lang="en-US" sz="500" dirty="0"/>
                        <a:t>MERCEDES-BENZ GL550 2013-2014</a:t>
                      </a:r>
                    </a:p>
                    <a:p>
                      <a:r>
                        <a:rPr lang="en-US" sz="500" dirty="0"/>
                        <a:t>MERCEDES-BENZ G63 AMG 2013-2014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2780700101, 2780701101, A2780700101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703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0261520058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HM10090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1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FI1561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MASS PRODUCTION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4" name="Таблица 6">
            <a:extLst>
              <a:ext uri="{FF2B5EF4-FFF2-40B4-BE49-F238E27FC236}">
                <a16:creationId xmlns:a16="http://schemas.microsoft.com/office/drawing/2014/main" id="{9BB1C033-2766-445E-8D65-83F709FE1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0148"/>
              </p:ext>
            </p:extLst>
          </p:nvPr>
        </p:nvGraphicFramePr>
        <p:xfrm>
          <a:off x="1763688" y="2936701"/>
          <a:ext cx="6336704" cy="102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118628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338702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MERCEDES</a:t>
                      </a:r>
                    </a:p>
                    <a:p>
                      <a:r>
                        <a:rPr lang="en-US" sz="500" dirty="0">
                          <a:latin typeface="+mj-lt"/>
                        </a:rPr>
                        <a:t>-BENZ</a:t>
                      </a: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/>
                        <a:t>MERCEDES-BENZ C300 2013-2014</a:t>
                      </a:r>
                    </a:p>
                    <a:p>
                      <a:r>
                        <a:rPr lang="en-US" sz="500" dirty="0"/>
                        <a:t>MERCEDES-BENZ C350 2012-2015</a:t>
                      </a:r>
                    </a:p>
                    <a:p>
                      <a:r>
                        <a:rPr lang="en-US" sz="500" dirty="0"/>
                        <a:t>MERCEDES-BENZ E350 2012-2016</a:t>
                      </a:r>
                    </a:p>
                    <a:p>
                      <a:r>
                        <a:rPr lang="en-US" sz="500" dirty="0"/>
                        <a:t>MERCEDES-BENZ E400 2013-2015</a:t>
                      </a:r>
                    </a:p>
                    <a:p>
                      <a:r>
                        <a:rPr lang="en-US" sz="500" dirty="0"/>
                        <a:t>MERCEDES-BENZ GLE350 2016-2018</a:t>
                      </a:r>
                    </a:p>
                    <a:p>
                      <a:r>
                        <a:rPr lang="en-US" sz="500" dirty="0"/>
                        <a:t>MERCEDES-BENZ GLK350 2013-2015</a:t>
                      </a:r>
                    </a:p>
                    <a:p>
                      <a:r>
                        <a:rPr lang="en-US" sz="500" dirty="0"/>
                        <a:t>MERCEDES-BENZ ML350 2012-2015</a:t>
                      </a:r>
                    </a:p>
                    <a:p>
                      <a:r>
                        <a:rPr lang="pt-BR" sz="500" dirty="0"/>
                        <a:t>MERCEDES-BENZ R350 2012</a:t>
                      </a:r>
                    </a:p>
                    <a:p>
                      <a:r>
                        <a:rPr lang="pt-BR" sz="500" dirty="0"/>
                        <a:t>MERCEDES-BENZ SLK350 2012-2016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2760700101, 2760700601, A2760700101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FI1553</a:t>
                      </a:r>
                      <a:r>
                        <a:rPr lang="ru-RU" sz="500" dirty="0"/>
                        <a:t>062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HM10000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FI1553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MASS PRODUCTION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5" name="Таблица 6">
            <a:extLst>
              <a:ext uri="{FF2B5EF4-FFF2-40B4-BE49-F238E27FC236}">
                <a16:creationId xmlns:a16="http://schemas.microsoft.com/office/drawing/2014/main" id="{DF5A0E5E-9483-4C17-A541-0A4A1EAC8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611571"/>
              </p:ext>
            </p:extLst>
          </p:nvPr>
        </p:nvGraphicFramePr>
        <p:xfrm>
          <a:off x="1763688" y="4049826"/>
          <a:ext cx="6336704" cy="982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118629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432761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BMW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500" dirty="0"/>
                        <a:t>MINI COOPER 2012-2014</a:t>
                      </a:r>
                    </a:p>
                    <a:p>
                      <a:r>
                        <a:rPr lang="de-DE" sz="500" dirty="0"/>
                        <a:t>MINI COOPER COUNTRYMAN 2012-2014</a:t>
                      </a:r>
                    </a:p>
                    <a:p>
                      <a:r>
                        <a:rPr lang="de-DE" sz="500" dirty="0"/>
                        <a:t>MINI COOPER PACEMAN 2013-2014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13518605102, 13517630644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0261520290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HM10080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FI1582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Under developing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3C4989-B155-453B-9F0D-F87A68042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699542"/>
            <a:ext cx="716435" cy="906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6DFA0D-4F51-411F-8DB4-B84DA0D4B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1358" y="1950885"/>
            <a:ext cx="745952" cy="8991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4092C7-9CE9-43B0-BC39-1A8A65BF78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7230" y="3147814"/>
            <a:ext cx="720080" cy="7640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54A2C4-B4F0-47DE-AF4E-7570F2300D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7709" y="4246138"/>
            <a:ext cx="586430" cy="8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69014"/>
          <a:stretch/>
        </p:blipFill>
        <p:spPr>
          <a:xfrm>
            <a:off x="0" y="0"/>
            <a:ext cx="1242811" cy="5143500"/>
          </a:xfrm>
          <a:prstGeom prst="rect">
            <a:avLst/>
          </a:prstGeom>
        </p:spPr>
      </p:pic>
      <p:pic>
        <p:nvPicPr>
          <p:cNvPr id="3" name="Picture 2" descr="R:\Маркетин\1_ПРОДВИЖЕНИЕ\AOTON\2019-07 AOTON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74"/>
            <a:ext cx="732283" cy="3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119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 Pressure Pump</a:t>
            </a:r>
            <a:endParaRPr lang="ru-RU" sz="14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6"/>
          </p:cNvPr>
          <p:cNvSpPr/>
          <p:nvPr/>
        </p:nvSpPr>
        <p:spPr>
          <a:xfrm>
            <a:off x="71415" y="128564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bg1"/>
                </a:solidFill>
              </a:rPr>
              <a:t>www</a:t>
            </a:r>
            <a:r>
              <a:rPr lang="ru-RU" sz="1100" u="sng" dirty="0">
                <a:solidFill>
                  <a:schemeClr val="bg1"/>
                </a:solidFill>
              </a:rPr>
              <a:t>.</a:t>
            </a:r>
            <a:r>
              <a:rPr lang="en-US" sz="1100" u="sng" dirty="0">
                <a:solidFill>
                  <a:schemeClr val="bg1"/>
                </a:solidFill>
              </a:rPr>
              <a:t>aoton.cn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2327B28-0846-49AA-844E-00171596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109998"/>
              </p:ext>
            </p:extLst>
          </p:nvPr>
        </p:nvGraphicFramePr>
        <p:xfrm>
          <a:off x="1763688" y="511223"/>
          <a:ext cx="6336704" cy="1156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118630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471393">
                <a:tc rowSpan="5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GM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nn-NO" sz="500" dirty="0"/>
                        <a:t>BUICK REGAL 2011-2013</a:t>
                      </a:r>
                    </a:p>
                    <a:p>
                      <a:r>
                        <a:rPr lang="nn-NO" sz="500" dirty="0"/>
                        <a:t>BUICK VERANO 2013-2016</a:t>
                      </a:r>
                    </a:p>
                    <a:p>
                      <a:r>
                        <a:rPr lang="nn-NO" sz="500" dirty="0"/>
                        <a:t>CHEVROLET COBALT 2008-2010</a:t>
                      </a:r>
                    </a:p>
                    <a:p>
                      <a:r>
                        <a:rPr lang="nn-NO" sz="500" dirty="0"/>
                        <a:t>CHEVROLET HHR 2008-2010</a:t>
                      </a:r>
                    </a:p>
                    <a:p>
                      <a:r>
                        <a:rPr lang="nn-NO" sz="500" dirty="0"/>
                        <a:t>PONTIAC SOLSTICE 2007-2009</a:t>
                      </a:r>
                    </a:p>
                    <a:p>
                      <a:r>
                        <a:rPr lang="en-US" sz="500" dirty="0"/>
                        <a:t>SAAB 9-5 2011</a:t>
                      </a:r>
                    </a:p>
                    <a:p>
                      <a:r>
                        <a:rPr lang="en-US" sz="500" dirty="0"/>
                        <a:t>SATURN SKY 2007-2010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12589448, 12614737, 12625764, 12629135,</a:t>
                      </a:r>
                    </a:p>
                    <a:p>
                      <a:r>
                        <a:rPr lang="pt-BR" sz="500" dirty="0"/>
                        <a:t>12646884, 12658478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19089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0261520296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HM10029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FI1532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SMP: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GDP101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MASS PRODUCTION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3" name="Таблица 6">
            <a:extLst>
              <a:ext uri="{FF2B5EF4-FFF2-40B4-BE49-F238E27FC236}">
                <a16:creationId xmlns:a16="http://schemas.microsoft.com/office/drawing/2014/main" id="{94651EC5-8BCF-4E3B-9F64-449F175C9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87400"/>
              </p:ext>
            </p:extLst>
          </p:nvPr>
        </p:nvGraphicFramePr>
        <p:xfrm>
          <a:off x="1763688" y="1715878"/>
          <a:ext cx="6336704" cy="1030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2627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118631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496440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GM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500" dirty="0"/>
                        <a:t>BUICK REGAL 2014 2017</a:t>
                      </a:r>
                    </a:p>
                    <a:p>
                      <a:r>
                        <a:rPr lang="en-US" sz="500" dirty="0"/>
                        <a:t>CHEVROLET IMPALA 2014-2017</a:t>
                      </a:r>
                    </a:p>
                    <a:p>
                      <a:r>
                        <a:rPr lang="en-US" sz="500" dirty="0"/>
                        <a:t>CHEVROLET MALIBU 2013-2015</a:t>
                      </a:r>
                    </a:p>
                    <a:p>
                      <a:r>
                        <a:rPr lang="en-US" sz="500" dirty="0"/>
                        <a:t>CHEVROLET MALIBU LIMITED 2016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12651170, 12658481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0261520298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 dirty="0">
                          <a:latin typeface="+mj-lt"/>
                        </a:rPr>
                        <a:t>DELPHI:</a:t>
                      </a:r>
                      <a:endParaRPr lang="ru-RU" sz="500" b="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HM10075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1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FI1521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SMP: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GDP104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29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MASS PRODUCTION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4" name="Таблица 6">
            <a:extLst>
              <a:ext uri="{FF2B5EF4-FFF2-40B4-BE49-F238E27FC236}">
                <a16:creationId xmlns:a16="http://schemas.microsoft.com/office/drawing/2014/main" id="{9BB1C033-2766-445E-8D65-83F709FE1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01492"/>
              </p:ext>
            </p:extLst>
          </p:nvPr>
        </p:nvGraphicFramePr>
        <p:xfrm>
          <a:off x="1763688" y="2794509"/>
          <a:ext cx="6336704" cy="1110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118632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554726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GM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/>
                        <a:t>BUICK ALLURE 2010</a:t>
                      </a:r>
                    </a:p>
                    <a:p>
                      <a:r>
                        <a:rPr lang="en-US" sz="500" dirty="0"/>
                        <a:t>BUICK ENCLAVE 2009-2017</a:t>
                      </a:r>
                    </a:p>
                    <a:p>
                      <a:r>
                        <a:rPr lang="en-US" sz="500" dirty="0"/>
                        <a:t>BUICK LACROSSE 2010-2011</a:t>
                      </a:r>
                    </a:p>
                    <a:p>
                      <a:r>
                        <a:rPr lang="en-US" sz="500" dirty="0"/>
                        <a:t>CADILLAC CTS 2008-2011</a:t>
                      </a:r>
                    </a:p>
                    <a:p>
                      <a:r>
                        <a:rPr lang="en-US" sz="500" dirty="0"/>
                        <a:t>CADILLAC STS 2008-2011</a:t>
                      </a:r>
                    </a:p>
                    <a:p>
                      <a:r>
                        <a:rPr lang="en-US" sz="500" dirty="0"/>
                        <a:t>CHEVROLET CAMARO 2010-2011</a:t>
                      </a:r>
                    </a:p>
                    <a:p>
                      <a:r>
                        <a:rPr lang="en-US" sz="500" dirty="0"/>
                        <a:t>CHEVROLET TRAVERSE 2009-2017</a:t>
                      </a:r>
                    </a:p>
                    <a:p>
                      <a:r>
                        <a:rPr lang="en-US" sz="500" dirty="0"/>
                        <a:t>GMC ACADIA 2009-2016</a:t>
                      </a:r>
                    </a:p>
                    <a:p>
                      <a:r>
                        <a:rPr lang="en-US" sz="500" dirty="0"/>
                        <a:t>GMC ACADIA LIMITED 2017</a:t>
                      </a:r>
                    </a:p>
                    <a:p>
                      <a:r>
                        <a:rPr lang="en-US" sz="500" dirty="0"/>
                        <a:t>SATURN OUTLOOK 2009-2010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12614934, 12626234, 12634492, 12639260,</a:t>
                      </a:r>
                    </a:p>
                    <a:p>
                      <a:r>
                        <a:rPr lang="pt-BR" sz="500" dirty="0"/>
                        <a:t>12647344, 12658552, 12676667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0261520302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HM10010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SPI: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FI1507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SMP: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GDP102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MASS PRODUCTION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graphicFrame>
        <p:nvGraphicFramePr>
          <p:cNvPr id="35" name="Таблица 6">
            <a:extLst>
              <a:ext uri="{FF2B5EF4-FFF2-40B4-BE49-F238E27FC236}">
                <a16:creationId xmlns:a16="http://schemas.microsoft.com/office/drawing/2014/main" id="{DF5A0E5E-9483-4C17-A541-0A4A1EAC8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06353"/>
              </p:ext>
            </p:extLst>
          </p:nvPr>
        </p:nvGraphicFramePr>
        <p:xfrm>
          <a:off x="1763688" y="3953031"/>
          <a:ext cx="6336704" cy="113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8">
                  <a:extLst>
                    <a:ext uri="{9D8B030D-6E8A-4147-A177-3AD203B41FA5}">
                      <a16:colId xmlns:a16="http://schemas.microsoft.com/office/drawing/2014/main" val="674632155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2933186759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62943135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507459920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2488470716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13953721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953381"/>
                    </a:ext>
                  </a:extLst>
                </a:gridCol>
              </a:tblGrid>
              <a:tr h="148974"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118637</a:t>
                      </a:r>
                      <a:endParaRPr lang="ru-RU" sz="6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APPLICATION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  <a:latin typeface="+mj-lt"/>
                        </a:rPr>
                        <a:t>CROSS REFERENCE</a:t>
                      </a:r>
                      <a:endParaRPr lang="ru-RU" sz="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058762"/>
                  </a:ext>
                </a:extLst>
              </a:tr>
              <a:tr h="580960">
                <a:tc rowSpan="4"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GM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500" dirty="0"/>
                        <a:t>CADILLAC ATS 2016-2017</a:t>
                      </a:r>
                    </a:p>
                    <a:p>
                      <a:r>
                        <a:rPr lang="de-DE" sz="500" dirty="0"/>
                        <a:t>CADILLAC CTS 2016-2017</a:t>
                      </a:r>
                    </a:p>
                    <a:p>
                      <a:r>
                        <a:rPr lang="de-DE" sz="500" dirty="0"/>
                        <a:t>CHEVROLET CAMARO 2016-2017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OEM NO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t-BR" sz="500" dirty="0"/>
                        <a:t>12651339, 12672145, 12676414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9860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BOSCH: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/>
                        <a:t>0261520519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DELPHI: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HM10112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45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SMP: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/>
                        <a:t>GDP110</a:t>
                      </a:r>
                      <a:endParaRPr lang="ru-RU" sz="500" dirty="0"/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61424"/>
                  </a:ext>
                </a:extLst>
              </a:tr>
              <a:tr h="1356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53266" marR="53266" marT="26633" marB="26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latin typeface="+mj-lt"/>
                        </a:rPr>
                        <a:t>REMARK</a:t>
                      </a:r>
                      <a:endParaRPr lang="ru-RU" sz="500" dirty="0">
                        <a:latin typeface="+mj-lt"/>
                      </a:endParaRPr>
                    </a:p>
                  </a:txBody>
                  <a:tcPr marL="53266" marR="53266" marT="26633" marB="2663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>
                          <a:latin typeface="+mj-lt"/>
                        </a:rPr>
                        <a:t>Under developing</a:t>
                      </a:r>
                    </a:p>
                  </a:txBody>
                  <a:tcPr marL="53266" marR="53266" marT="26633" marB="26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1063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F6F264-F2DD-46FA-AE77-41CAB1F72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771550"/>
            <a:ext cx="733477" cy="808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923B91-3FAB-44E8-B0FD-B7DF41F6E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9712" y="1971930"/>
            <a:ext cx="658438" cy="8169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8393DF-1397-46A4-B324-9452349D82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1656" y="3007865"/>
            <a:ext cx="791533" cy="9046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FB1ECD-2B3E-4F15-9EBE-C43DE45CB4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2156" y="4152626"/>
            <a:ext cx="831033" cy="9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38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4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3364</TotalTime>
  <Words>1772</Words>
  <Application>Microsoft Office PowerPoint</Application>
  <PresentationFormat>Экран (16:9)</PresentationFormat>
  <Paragraphs>590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Roboto</vt:lpstr>
      <vt:lpstr>Roboto Black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Рыков Максим Олегович</dc:creator>
  <cp:lastModifiedBy>Windows</cp:lastModifiedBy>
  <cp:revision>54</cp:revision>
  <dcterms:created xsi:type="dcterms:W3CDTF">2019-10-01T12:06:21Z</dcterms:created>
  <dcterms:modified xsi:type="dcterms:W3CDTF">2020-03-31T19:07:00Z</dcterms:modified>
</cp:coreProperties>
</file>