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1" r:id="rId1"/>
  </p:sldMasterIdLst>
  <p:notesMasterIdLst>
    <p:notesMasterId r:id="rId11"/>
  </p:notesMasterIdLst>
  <p:sldIdLst>
    <p:sldId id="256" r:id="rId2"/>
    <p:sldId id="275" r:id="rId3"/>
    <p:sldId id="276" r:id="rId4"/>
    <p:sldId id="278" r:id="rId5"/>
    <p:sldId id="270" r:id="rId6"/>
    <p:sldId id="271" r:id="rId7"/>
    <p:sldId id="272" r:id="rId8"/>
    <p:sldId id="274" r:id="rId9"/>
    <p:sldId id="269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turkas_051" initials="t" lastIdx="1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11" d="100"/>
          <a:sy n="111" d="100"/>
        </p:scale>
        <p:origin x="-1614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5C38EFB-F86C-4ADE-A5AE-1AFBFBF9F385}" type="datetimeFigureOut">
              <a:rPr lang="tr-TR" smtClean="0"/>
              <a:t>01.08.2018</a:t>
            </a:fld>
            <a:endParaRPr lang="tr-TR"/>
          </a:p>
        </p:txBody>
      </p:sp>
      <p:sp>
        <p:nvSpPr>
          <p:cNvPr id="4" name="Slayt Resmi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0BE043A-DE3B-417F-8B8C-A556AFFAFC0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039637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Resmi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BE043A-DE3B-417F-8B8C-A556AFFAFC08}" type="slidenum">
              <a:rPr lang="tr-TR" smtClean="0"/>
              <a:t>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652363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228600"/>
            <a:ext cx="7772400" cy="4571999"/>
          </a:xfrm>
        </p:spPr>
        <p:txBody>
          <a:bodyPr anchor="ctr">
            <a:noAutofit/>
          </a:bodyPr>
          <a:lstStyle>
            <a:lvl1pPr>
              <a:lnSpc>
                <a:spcPct val="100000"/>
              </a:lnSpc>
              <a:defRPr sz="8800" spc="-80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4800600"/>
            <a:ext cx="6858000" cy="914400"/>
          </a:xfrm>
        </p:spPr>
        <p:txBody>
          <a:bodyPr/>
          <a:lstStyle>
            <a:lvl1pPr marL="0" indent="0" algn="l">
              <a:buNone/>
              <a:defRPr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701E-CAF4-4159-9B3E-41C86DFFA30D}" type="datetimeFigureOut">
              <a:rPr lang="en-US" smtClean="0"/>
              <a:t>8/1/2018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BFEBEB0A-9E3D-4B14-9782-E2AE3DA60D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701E-CAF4-4159-9B3E-41C86DFFA30D}" type="datetimeFigureOut">
              <a:rPr lang="en-US" smtClean="0"/>
              <a:t>8/1/2018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701E-CAF4-4159-9B3E-41C86DFFA30D}" type="datetimeFigureOut">
              <a:rPr lang="en-US" smtClean="0"/>
              <a:t>8/1/2018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701E-CAF4-4159-9B3E-41C86DFFA30D}" type="datetimeFigureOut">
              <a:rPr lang="en-US" smtClean="0"/>
              <a:t>8/1/2018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47800"/>
            <a:ext cx="7772400" cy="4321175"/>
          </a:xfrm>
        </p:spPr>
        <p:txBody>
          <a:bodyPr anchor="ctr">
            <a:noAutofit/>
          </a:bodyPr>
          <a:lstStyle>
            <a:lvl1pPr algn="l">
              <a:lnSpc>
                <a:spcPct val="100000"/>
              </a:lnSpc>
              <a:defRPr sz="8800" b="0" cap="all" spc="-80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28601"/>
            <a:ext cx="7772400" cy="1066800"/>
          </a:xfrm>
        </p:spPr>
        <p:txBody>
          <a:bodyPr anchor="b"/>
          <a:lstStyle>
            <a:lvl1pPr marL="0" indent="0">
              <a:buNone/>
              <a:defRPr sz="2000"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701E-CAF4-4159-9B3E-41C86DFFA30D}" type="datetimeFigureOut">
              <a:rPr lang="en-US" smtClean="0"/>
              <a:t>8/1/2018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30680" y="1574800"/>
            <a:ext cx="32918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90160" y="1574800"/>
            <a:ext cx="32918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701E-CAF4-4159-9B3E-41C86DFFA30D}" type="datetimeFigureOut">
              <a:rPr lang="en-US" smtClean="0"/>
              <a:t>8/1/2018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7632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sz="1800" b="0" cap="all" spc="10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27632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93208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lang="en-US" sz="1800" b="0" kern="1200" cap="all" spc="100" baseline="0" dirty="0" smtClean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93208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701E-CAF4-4159-9B3E-41C86DFFA30D}" type="datetimeFigureOut">
              <a:rPr lang="en-US" smtClean="0"/>
              <a:t>8/1/2018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701E-CAF4-4159-9B3E-41C86DFFA30D}" type="datetimeFigureOut">
              <a:rPr lang="en-US" smtClean="0"/>
              <a:t>8/1/2018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701E-CAF4-4159-9B3E-41C86DFFA30D}" type="datetimeFigureOut">
              <a:rPr lang="en-US" smtClean="0"/>
              <a:t>8/1/2018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600200"/>
            <a:ext cx="5111750" cy="44805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600200"/>
            <a:ext cx="3008313" cy="4480560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701E-CAF4-4159-9B3E-41C86DFFA30D}" type="datetimeFigureOut">
              <a:rPr lang="en-US" smtClean="0"/>
              <a:t>8/1/2018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-1" y="0"/>
            <a:ext cx="9000877" cy="4846320"/>
          </a:xfrm>
          <a:solidFill>
            <a:schemeClr val="bg1">
              <a:lumMod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Drag picture to placeholder or click icon to add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5715000"/>
            <a:ext cx="8153400" cy="4572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701E-CAF4-4159-9B3E-41C86DFFA30D}" type="datetimeFigureOut">
              <a:rPr lang="en-US" smtClean="0"/>
              <a:t>8/1/2018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457200" y="4953000"/>
            <a:ext cx="8153400" cy="762000"/>
          </a:xfrm>
        </p:spPr>
        <p:txBody>
          <a:bodyPr anchor="t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5791200" cy="13716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76200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172201"/>
            <a:ext cx="3429000" cy="304800"/>
          </a:xfrm>
          <a:prstGeom prst="rect">
            <a:avLst/>
          </a:prstGeom>
        </p:spPr>
        <p:txBody>
          <a:bodyPr vert="horz" lIns="91440" tIns="45720" rIns="91440" bIns="0" rtlCol="0" anchor="b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D728701E-CAF4-4159-9B3E-41C86DFFA30D}" type="datetimeFigureOut">
              <a:rPr lang="en-US" smtClean="0"/>
              <a:t>8/1/2018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492875"/>
            <a:ext cx="3429000" cy="28384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400" b="1">
                <a:solidFill>
                  <a:schemeClr val="tx2"/>
                </a:solidFill>
              </a:defRPr>
            </a:lvl1pPr>
          </a:lstStyle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9001124" y="0"/>
            <a:ext cx="142876" cy="13716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9001124" y="1371600"/>
            <a:ext cx="142876" cy="54864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2" r:id="rId1"/>
    <p:sldLayoutId id="2147483763" r:id="rId2"/>
    <p:sldLayoutId id="2147483764" r:id="rId3"/>
    <p:sldLayoutId id="2147483765" r:id="rId4"/>
    <p:sldLayoutId id="2147483766" r:id="rId5"/>
    <p:sldLayoutId id="2147483767" r:id="rId6"/>
    <p:sldLayoutId id="2147483768" r:id="rId7"/>
    <p:sldLayoutId id="2147483769" r:id="rId8"/>
    <p:sldLayoutId id="2147483770" r:id="rId9"/>
    <p:sldLayoutId id="2147483771" r:id="rId10"/>
    <p:sldLayoutId id="2147483772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3600" kern="1200" cap="all" spc="-6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spcAft>
          <a:spcPts val="600"/>
        </a:spcAft>
        <a:buFont typeface="Arial" pitchFamily="34" charset="0"/>
        <a:buNone/>
        <a:defRPr sz="20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4.jpeg"/><Relationship Id="rId7" Type="http://schemas.openxmlformats.org/officeDocument/2006/relationships/image" Target="../media/image9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gif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Resim 5">
            <a:extLst>
              <a:ext uri="{FF2B5EF4-FFF2-40B4-BE49-F238E27FC236}">
                <a16:creationId xmlns:a16="http://schemas.microsoft.com/office/drawing/2014/main" xmlns="" id="{3D00D074-6026-4CC8-8A05-C6BBE64F1DB0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7075" b="10002"/>
          <a:stretch/>
        </p:blipFill>
        <p:spPr>
          <a:xfrm>
            <a:off x="1934554" y="1626496"/>
            <a:ext cx="5282172" cy="507878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tr-TR" sz="4800" dirty="0">
                <a:solidFill>
                  <a:schemeClr val="tx1">
                    <a:lumMod val="75000"/>
                  </a:schemeClr>
                </a:solidFill>
              </a:rPr>
              <a:t> </a:t>
            </a:r>
            <a:br>
              <a:rPr lang="tr-TR" sz="4800" dirty="0">
                <a:solidFill>
                  <a:schemeClr val="tx1">
                    <a:lumMod val="75000"/>
                  </a:schemeClr>
                </a:solidFill>
              </a:rPr>
            </a:br>
            <a:r>
              <a:rPr lang="tr-TR" sz="4800" dirty="0">
                <a:solidFill>
                  <a:schemeClr val="tx1">
                    <a:lumMod val="75000"/>
                  </a:schemeClr>
                </a:solidFill>
              </a:rPr>
              <a:t/>
            </a:r>
            <a:br>
              <a:rPr lang="tr-TR" sz="4800" dirty="0">
                <a:solidFill>
                  <a:schemeClr val="tx1">
                    <a:lumMod val="75000"/>
                  </a:schemeClr>
                </a:solidFill>
              </a:rPr>
            </a:br>
            <a:r>
              <a:rPr lang="tr-TR" sz="4800" dirty="0">
                <a:solidFill>
                  <a:schemeClr val="tx1">
                    <a:lumMod val="75000"/>
                  </a:schemeClr>
                </a:solidFill>
              </a:rPr>
              <a:t/>
            </a:r>
            <a:br>
              <a:rPr lang="tr-TR" sz="4800" dirty="0">
                <a:solidFill>
                  <a:schemeClr val="tx1">
                    <a:lumMod val="75000"/>
                  </a:schemeClr>
                </a:solidFill>
              </a:rPr>
            </a:br>
            <a:r>
              <a:rPr lang="tr-TR" sz="4800" dirty="0">
                <a:solidFill>
                  <a:schemeClr val="tx1">
                    <a:lumMod val="75000"/>
                  </a:schemeClr>
                </a:solidFill>
              </a:rPr>
              <a:t/>
            </a:r>
            <a:br>
              <a:rPr lang="tr-TR" sz="4800" dirty="0">
                <a:solidFill>
                  <a:schemeClr val="tx1">
                    <a:lumMod val="75000"/>
                  </a:schemeClr>
                </a:solidFill>
              </a:rPr>
            </a:br>
            <a:endParaRPr lang="en-US" sz="4800" dirty="0">
              <a:solidFill>
                <a:schemeClr val="tx1">
                  <a:lumMod val="75000"/>
                </a:schemeClr>
              </a:solidFill>
            </a:endParaRPr>
          </a:p>
        </p:txBody>
      </p:sp>
      <p:pic>
        <p:nvPicPr>
          <p:cNvPr id="4" name="Resim 3">
            <a:extLst>
              <a:ext uri="{FF2B5EF4-FFF2-40B4-BE49-F238E27FC236}">
                <a16:creationId xmlns:a16="http://schemas.microsoft.com/office/drawing/2014/main" xmlns="" id="{218763D0-EE4C-45F0-8D5A-E405FA49F439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11908" y="457469"/>
            <a:ext cx="4520184" cy="14490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84467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xmlns="" id="{8143DAE6-6CA9-4FE1-B9AD-A8BC55C707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b="1" u="sng" dirty="0" smtClean="0"/>
              <a:t>О НАС: </a:t>
            </a:r>
            <a:endParaRPr lang="tr-TR" sz="4000" b="1" u="sng" dirty="0"/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xmlns="" id="{9E5F068B-0C72-41A4-A6DC-F9DBB6BB7E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752600"/>
            <a:ext cx="8039686" cy="4373563"/>
          </a:xfrm>
        </p:spPr>
        <p:txBody>
          <a:bodyPr>
            <a:normAutofit/>
          </a:bodyPr>
          <a:lstStyle/>
          <a:p>
            <a:r>
              <a:rPr lang="ru-RU" dirty="0" smtClean="0"/>
              <a:t>Газовые амортизаторы </a:t>
            </a:r>
            <a:r>
              <a:rPr lang="en-US" dirty="0" smtClean="0"/>
              <a:t>TURKAS </a:t>
            </a:r>
            <a:r>
              <a:rPr lang="ru-RU" dirty="0" smtClean="0"/>
              <a:t>является одним из ведущих производителей газовых амортизаторов с 25-летним опытом в данной деятельности. </a:t>
            </a:r>
            <a:endParaRPr lang="en-US" dirty="0"/>
          </a:p>
          <a:p>
            <a:r>
              <a:rPr lang="ru-RU" sz="1800" dirty="0" smtClean="0">
                <a:solidFill>
                  <a:srgbClr val="FF0000"/>
                </a:solidFill>
              </a:rPr>
              <a:t>Наша миссия</a:t>
            </a:r>
            <a:r>
              <a:rPr lang="en-US" sz="1800" dirty="0" smtClean="0">
                <a:solidFill>
                  <a:srgbClr val="FF0000"/>
                </a:solidFill>
              </a:rPr>
              <a:t>…</a:t>
            </a:r>
            <a:endParaRPr lang="en-US" sz="1800" dirty="0">
              <a:solidFill>
                <a:srgbClr val="FF0000"/>
              </a:solidFill>
            </a:endParaRPr>
          </a:p>
          <a:p>
            <a:r>
              <a:rPr lang="en-US" dirty="0"/>
              <a:t>	</a:t>
            </a:r>
            <a:r>
              <a:rPr lang="ru-RU" dirty="0" smtClean="0"/>
              <a:t>занимаем место среди пяти главных производителей в Европе</a:t>
            </a:r>
          </a:p>
          <a:p>
            <a:r>
              <a:rPr lang="ru-RU" sz="1800" dirty="0" smtClean="0">
                <a:solidFill>
                  <a:srgbClr val="FF0000"/>
                </a:solidFill>
              </a:rPr>
              <a:t>Наше видение…</a:t>
            </a:r>
          </a:p>
          <a:p>
            <a:r>
              <a:rPr lang="en-US" dirty="0"/>
              <a:t>	</a:t>
            </a:r>
            <a:r>
              <a:rPr lang="ru-RU" dirty="0"/>
              <a:t>постоянно </a:t>
            </a:r>
            <a:r>
              <a:rPr lang="ru-RU" dirty="0" smtClean="0"/>
              <a:t>совершенствуем наше </a:t>
            </a:r>
            <a:r>
              <a:rPr lang="ru-RU" dirty="0"/>
              <a:t>качество, сервис и конкурентоспособность с нашей рабочей силой, которые </a:t>
            </a:r>
            <a:r>
              <a:rPr lang="ru-RU" dirty="0" smtClean="0"/>
              <a:t>всегда способны для </a:t>
            </a:r>
            <a:r>
              <a:rPr lang="ru-RU" dirty="0"/>
              <a:t>инноваций и развития.</a:t>
            </a:r>
            <a:endParaRPr lang="tr-TR" dirty="0"/>
          </a:p>
        </p:txBody>
      </p:sp>
      <p:pic>
        <p:nvPicPr>
          <p:cNvPr id="8" name="Resim 7">
            <a:extLst>
              <a:ext uri="{FF2B5EF4-FFF2-40B4-BE49-F238E27FC236}">
                <a16:creationId xmlns:a16="http://schemas.microsoft.com/office/drawing/2014/main" xmlns="" id="{3D72D342-ADE7-4D71-87BC-B5A2D17C2268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14270" y="192114"/>
            <a:ext cx="1772530" cy="6464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84107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xmlns="" id="{8143DAE6-6CA9-4FE1-B9AD-A8BC55C707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u="sng" dirty="0" smtClean="0"/>
              <a:t>ЗАВОД</a:t>
            </a:r>
            <a:endParaRPr lang="tr-TR" b="1" u="sng" dirty="0"/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xmlns="" id="{9E5F068B-0C72-41A4-A6DC-F9DBB6BB7E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Общая площадь</a:t>
            </a:r>
            <a:r>
              <a:rPr lang="en-US" dirty="0" smtClean="0"/>
              <a:t>: </a:t>
            </a:r>
            <a:r>
              <a:rPr lang="en-US" dirty="0"/>
              <a:t>6.</a:t>
            </a:r>
            <a:r>
              <a:rPr lang="tr-TR" dirty="0"/>
              <a:t>5</a:t>
            </a:r>
            <a:r>
              <a:rPr lang="en-US" dirty="0"/>
              <a:t>00 m</a:t>
            </a:r>
            <a:r>
              <a:rPr lang="en-US" baseline="30000" dirty="0"/>
              <a:t>2</a:t>
            </a:r>
          </a:p>
          <a:p>
            <a:r>
              <a:rPr lang="ru-RU" dirty="0" smtClean="0"/>
              <a:t>Рабочая сила</a:t>
            </a:r>
            <a:r>
              <a:rPr lang="en-US" dirty="0" smtClean="0"/>
              <a:t>: </a:t>
            </a:r>
            <a:r>
              <a:rPr lang="tr-TR" dirty="0" smtClean="0"/>
              <a:t>86</a:t>
            </a:r>
            <a:r>
              <a:rPr lang="ru-RU" dirty="0" smtClean="0"/>
              <a:t> сотрудников </a:t>
            </a:r>
            <a:endParaRPr lang="en-US" dirty="0"/>
          </a:p>
        </p:txBody>
      </p:sp>
      <p:pic>
        <p:nvPicPr>
          <p:cNvPr id="8" name="Resim 7">
            <a:extLst>
              <a:ext uri="{FF2B5EF4-FFF2-40B4-BE49-F238E27FC236}">
                <a16:creationId xmlns:a16="http://schemas.microsoft.com/office/drawing/2014/main" xmlns="" id="{3D72D342-ADE7-4D71-87BC-B5A2D17C2268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14270" y="192114"/>
            <a:ext cx="1772530" cy="646404"/>
          </a:xfrm>
          <a:prstGeom prst="rect">
            <a:avLst/>
          </a:prstGeom>
        </p:spPr>
      </p:pic>
      <p:pic>
        <p:nvPicPr>
          <p:cNvPr id="7" name="Resim 6">
            <a:extLst>
              <a:ext uri="{FF2B5EF4-FFF2-40B4-BE49-F238E27FC236}">
                <a16:creationId xmlns:a16="http://schemas.microsoft.com/office/drawing/2014/main" xmlns="" id="{BE212AB5-B02F-4F03-A86C-CA9956D01B16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936" b="15348"/>
          <a:stretch/>
        </p:blipFill>
        <p:spPr>
          <a:xfrm>
            <a:off x="533255" y="2729822"/>
            <a:ext cx="7821116" cy="32004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2035095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xmlns="" id="{8143DAE6-6CA9-4FE1-B9AD-A8BC55C707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u="sng" dirty="0" smtClean="0"/>
              <a:t>Наша продукция</a:t>
            </a:r>
            <a:endParaRPr lang="tr-TR" b="1" u="sng" dirty="0"/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xmlns="" id="{9E5F068B-0C72-41A4-A6DC-F9DBB6BB7E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555053"/>
            <a:ext cx="7620000" cy="4952682"/>
          </a:xfrm>
        </p:spPr>
        <p:txBody>
          <a:bodyPr>
            <a:normAutofit fontScale="85000" lnSpcReduction="20000"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dirty="0" smtClean="0"/>
              <a:t>Газовые Амортизаторы</a:t>
            </a:r>
            <a:endParaRPr lang="en-US" dirty="0" smtClean="0"/>
          </a:p>
          <a:p>
            <a:pPr lvl="2"/>
            <a:r>
              <a:rPr lang="ru-RU" dirty="0" smtClean="0"/>
              <a:t>Стандартные </a:t>
            </a:r>
            <a:r>
              <a:rPr lang="en-US" dirty="0" smtClean="0"/>
              <a:t>	</a:t>
            </a:r>
          </a:p>
          <a:p>
            <a:pPr lvl="2"/>
            <a:r>
              <a:rPr lang="en-US" dirty="0" smtClean="0"/>
              <a:t>Position </a:t>
            </a:r>
            <a:r>
              <a:rPr lang="en-US" dirty="0"/>
              <a:t>Free Mounting</a:t>
            </a:r>
          </a:p>
          <a:p>
            <a:pPr lvl="2"/>
            <a:r>
              <a:rPr lang="en-US" dirty="0"/>
              <a:t>with Locking </a:t>
            </a:r>
            <a:r>
              <a:rPr lang="en-US" dirty="0" smtClean="0"/>
              <a:t>Tube</a:t>
            </a:r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tr-TR" dirty="0"/>
          </a:p>
          <a:p>
            <a:endParaRPr lang="en-US" dirty="0"/>
          </a:p>
          <a:p>
            <a:pPr lvl="2"/>
            <a:r>
              <a:rPr lang="en-US" dirty="0"/>
              <a:t>Rigid</a:t>
            </a:r>
          </a:p>
          <a:p>
            <a:pPr lvl="2"/>
            <a:r>
              <a:rPr lang="en-US" dirty="0"/>
              <a:t>Rigid with tube end fit</a:t>
            </a:r>
          </a:p>
          <a:p>
            <a:pPr lvl="2"/>
            <a:r>
              <a:rPr lang="en-US" dirty="0"/>
              <a:t>Flexible </a:t>
            </a:r>
          </a:p>
          <a:p>
            <a:pPr lvl="2"/>
            <a:r>
              <a:rPr lang="en-US" dirty="0"/>
              <a:t>Flexible with tube end fit </a:t>
            </a:r>
            <a:endParaRPr lang="tr-TR" dirty="0"/>
          </a:p>
          <a:p>
            <a:pPr lvl="1"/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Stainless Steel Gas Springs</a:t>
            </a:r>
          </a:p>
          <a:p>
            <a:pPr lvl="2"/>
            <a:r>
              <a:rPr lang="en-US" dirty="0"/>
              <a:t>Standard </a:t>
            </a:r>
          </a:p>
          <a:p>
            <a:pPr lvl="2"/>
            <a:r>
              <a:rPr lang="en-US" dirty="0"/>
              <a:t>with adjustable pressure</a:t>
            </a:r>
            <a:endParaRPr lang="tr-TR" dirty="0"/>
          </a:p>
          <a:p>
            <a:pPr marL="1245870" lvl="2" indent="-285750"/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Traction Type Gas Springs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Custom Design Gas Springs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Connection Parts</a:t>
            </a:r>
          </a:p>
          <a:p>
            <a:endParaRPr lang="tr-TR" dirty="0"/>
          </a:p>
        </p:txBody>
      </p:sp>
      <p:pic>
        <p:nvPicPr>
          <p:cNvPr id="8" name="Resim 7">
            <a:extLst>
              <a:ext uri="{FF2B5EF4-FFF2-40B4-BE49-F238E27FC236}">
                <a16:creationId xmlns:a16="http://schemas.microsoft.com/office/drawing/2014/main" xmlns="" id="{3D72D342-ADE7-4D71-87BC-B5A2D17C2268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14270" y="192114"/>
            <a:ext cx="1772530" cy="646404"/>
          </a:xfrm>
          <a:prstGeom prst="rect">
            <a:avLst/>
          </a:prstGeom>
        </p:spPr>
      </p:pic>
      <p:pic>
        <p:nvPicPr>
          <p:cNvPr id="7" name="Picture 6" descr="IPG_1010.png">
            <a:extLst>
              <a:ext uri="{FF2B5EF4-FFF2-40B4-BE49-F238E27FC236}">
                <a16:creationId xmlns:a16="http://schemas.microsoft.com/office/drawing/2014/main" xmlns="" id="{63B5F838-BD7C-4C93-B4FD-E71A822201F7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V="1">
            <a:off x="4618543" y="2035457"/>
            <a:ext cx="3671668" cy="36716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9" name="Picture 7" descr="IPG_1020.png">
            <a:extLst>
              <a:ext uri="{FF2B5EF4-FFF2-40B4-BE49-F238E27FC236}">
                <a16:creationId xmlns:a16="http://schemas.microsoft.com/office/drawing/2014/main" xmlns="" id="{53C0DF43-06D0-43EE-98A0-F95D45CB31E4}"/>
              </a:ext>
            </a:extLst>
          </p:cNvPr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V="1">
            <a:off x="4931712" y="2864059"/>
            <a:ext cx="3360071" cy="336007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0" name="Picture 8" descr="IPG_1030.png">
            <a:extLst>
              <a:ext uri="{FF2B5EF4-FFF2-40B4-BE49-F238E27FC236}">
                <a16:creationId xmlns:a16="http://schemas.microsoft.com/office/drawing/2014/main" xmlns="" id="{5B240740-83AE-41AD-AC14-091206D88F8C}"/>
              </a:ext>
            </a:extLst>
          </p:cNvPr>
          <p:cNvPicPr>
            <a:picLocks noChangeAspect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V="1">
            <a:off x="5329026" y="3693945"/>
            <a:ext cx="2964752" cy="29647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1" name="Picture 9" descr="IPG_1040.png">
            <a:extLst>
              <a:ext uri="{FF2B5EF4-FFF2-40B4-BE49-F238E27FC236}">
                <a16:creationId xmlns:a16="http://schemas.microsoft.com/office/drawing/2014/main" xmlns="" id="{F3EAAB55-FEFD-417A-9402-F98598B98429}"/>
              </a:ext>
            </a:extLst>
          </p:cNvPr>
          <p:cNvPicPr>
            <a:picLocks noChangeAspect="1"/>
          </p:cNvPicPr>
          <p:nvPr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V="1">
            <a:off x="4931712" y="4485481"/>
            <a:ext cx="3360071" cy="336007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2" name="Picture 10" descr="IPG_1055.png">
            <a:extLst>
              <a:ext uri="{FF2B5EF4-FFF2-40B4-BE49-F238E27FC236}">
                <a16:creationId xmlns:a16="http://schemas.microsoft.com/office/drawing/2014/main" xmlns="" id="{A621BC55-2992-47D6-9231-70014F29769D}"/>
              </a:ext>
            </a:extLst>
          </p:cNvPr>
          <p:cNvPicPr>
            <a:picLocks noChangeAspect="1"/>
          </p:cNvPicPr>
          <p:nvPr/>
        </p:nvPicPr>
        <p:blipFill>
          <a:blip r:embed="rId8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V="1">
            <a:off x="4618543" y="5271788"/>
            <a:ext cx="3671668" cy="36716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0357898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xmlns="" id="{8143DAE6-6CA9-4FE1-B9AD-A8BC55C707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Sales &amp; Marketing</a:t>
            </a:r>
            <a:endParaRPr lang="tr-TR" dirty="0"/>
          </a:p>
        </p:txBody>
      </p:sp>
      <p:pic>
        <p:nvPicPr>
          <p:cNvPr id="5" name="Picture 8" descr="worldmap_grey1.jpg">
            <a:extLst>
              <a:ext uri="{FF2B5EF4-FFF2-40B4-BE49-F238E27FC236}">
                <a16:creationId xmlns:a16="http://schemas.microsoft.com/office/drawing/2014/main" xmlns="" id="{B08E7C08-F35E-43F7-B0BD-92970CF338E5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69281" y="3657600"/>
            <a:ext cx="4817519" cy="2780397"/>
          </a:xfrm>
          <a:prstGeom prst="rect">
            <a:avLst/>
          </a:prstGeom>
        </p:spPr>
      </p:pic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xmlns="" id="{9E5F068B-0C72-41A4-A6DC-F9DBB6BB7E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373563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Export : </a:t>
            </a:r>
            <a:r>
              <a:rPr lang="tr-TR" dirty="0"/>
              <a:t>70</a:t>
            </a:r>
            <a:r>
              <a:rPr lang="en-US" dirty="0"/>
              <a:t>%</a:t>
            </a:r>
          </a:p>
          <a:p>
            <a:r>
              <a:rPr lang="tr-TR" b="0" dirty="0"/>
              <a:t>	</a:t>
            </a:r>
            <a:r>
              <a:rPr lang="en-US" b="0" dirty="0"/>
              <a:t>European Markets: 90% </a:t>
            </a:r>
            <a:r>
              <a:rPr lang="tr-TR" b="0" dirty="0"/>
              <a:t>(</a:t>
            </a:r>
            <a:r>
              <a:rPr lang="en-US" b="0" dirty="0"/>
              <a:t>Germany, U.K., Spain,</a:t>
            </a:r>
            <a:r>
              <a:rPr lang="tr-TR" b="0" dirty="0"/>
              <a:t> Poland, </a:t>
            </a:r>
            <a:r>
              <a:rPr lang="tr-TR" b="0" dirty="0" err="1"/>
              <a:t>Netherlands</a:t>
            </a:r>
            <a:r>
              <a:rPr lang="tr-TR" b="0" dirty="0"/>
              <a:t> 	</a:t>
            </a:r>
            <a:r>
              <a:rPr lang="tr-TR" b="0" dirty="0" err="1"/>
              <a:t>and</a:t>
            </a:r>
            <a:r>
              <a:rPr lang="tr-TR" b="0" dirty="0"/>
              <a:t> </a:t>
            </a:r>
            <a:r>
              <a:rPr lang="tr-TR" b="0" dirty="0" err="1"/>
              <a:t>Russia</a:t>
            </a:r>
            <a:endParaRPr lang="en-US" b="0" dirty="0"/>
          </a:p>
          <a:p>
            <a:r>
              <a:rPr lang="tr-TR" b="0" dirty="0"/>
              <a:t>	</a:t>
            </a:r>
            <a:r>
              <a:rPr lang="en-US" b="0" dirty="0"/>
              <a:t>Rest of the World: </a:t>
            </a:r>
            <a:r>
              <a:rPr lang="tr-TR" b="0" dirty="0"/>
              <a:t>10% </a:t>
            </a:r>
            <a:r>
              <a:rPr lang="tr-TR" b="0" dirty="0" err="1"/>
              <a:t>Canada</a:t>
            </a:r>
            <a:r>
              <a:rPr lang="tr-TR" b="0" dirty="0"/>
              <a:t>, </a:t>
            </a:r>
            <a:r>
              <a:rPr lang="tr-TR" b="0" dirty="0" err="1"/>
              <a:t>Belarus</a:t>
            </a:r>
            <a:r>
              <a:rPr lang="tr-TR" b="0" dirty="0"/>
              <a:t>, </a:t>
            </a:r>
            <a:r>
              <a:rPr lang="en-US" b="0" dirty="0"/>
              <a:t>Egypt, Lebanon, Dubai, Iran </a:t>
            </a:r>
            <a:r>
              <a:rPr lang="tr-TR" b="0" dirty="0"/>
              <a:t>	</a:t>
            </a:r>
            <a:r>
              <a:rPr lang="en-US" b="0" dirty="0"/>
              <a:t>and Israel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Automobile, Truck/Bus, Industrial,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Medical, Furniture,</a:t>
            </a:r>
            <a:r>
              <a:rPr lang="tr-TR" dirty="0"/>
              <a:t> Marine,</a:t>
            </a:r>
            <a:r>
              <a:rPr lang="en-US" dirty="0"/>
              <a:t> Defense Industry</a:t>
            </a:r>
            <a:endParaRPr lang="tr-TR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tr-TR" dirty="0" err="1"/>
              <a:t>Regular</a:t>
            </a:r>
            <a:r>
              <a:rPr lang="tr-TR" dirty="0"/>
              <a:t> </a:t>
            </a:r>
            <a:r>
              <a:rPr lang="tr-TR" dirty="0" err="1"/>
              <a:t>attandence</a:t>
            </a:r>
            <a:r>
              <a:rPr lang="tr-TR" dirty="0"/>
              <a:t> in Automechanika </a:t>
            </a:r>
            <a:r>
              <a:rPr lang="tr-TR" dirty="0" err="1"/>
              <a:t>Istanbul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Automechanika Frankfurt</a:t>
            </a:r>
            <a:endParaRPr lang="en-US" dirty="0"/>
          </a:p>
        </p:txBody>
      </p:sp>
      <p:pic>
        <p:nvPicPr>
          <p:cNvPr id="8" name="Resim 7">
            <a:extLst>
              <a:ext uri="{FF2B5EF4-FFF2-40B4-BE49-F238E27FC236}">
                <a16:creationId xmlns:a16="http://schemas.microsoft.com/office/drawing/2014/main" xmlns="" id="{3D72D342-ADE7-4D71-87BC-B5A2D17C2268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14270" y="192114"/>
            <a:ext cx="1772530" cy="6464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6727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xmlns="" id="{8143DAE6-6CA9-4FE1-B9AD-A8BC55C707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Quality Control</a:t>
            </a:r>
            <a:endParaRPr lang="tr-TR" dirty="0"/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xmlns="" id="{9E5F068B-0C72-41A4-A6DC-F9DBB6BB7E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TURKAS testing capability ensures that every single product meets high level customer expectations and standards. </a:t>
            </a:r>
          </a:p>
          <a:p>
            <a:r>
              <a:rPr lang="en-US" dirty="0"/>
              <a:t>TURKAS performs tests below;</a:t>
            </a:r>
          </a:p>
          <a:p>
            <a:pPr lvl="1"/>
            <a:r>
              <a:rPr lang="en-US" dirty="0"/>
              <a:t>Opening </a:t>
            </a:r>
            <a:r>
              <a:rPr lang="tr-TR" dirty="0"/>
              <a:t>T</a:t>
            </a:r>
            <a:r>
              <a:rPr lang="en-US" dirty="0" err="1"/>
              <a:t>iming</a:t>
            </a:r>
            <a:endParaRPr lang="en-US" dirty="0"/>
          </a:p>
          <a:p>
            <a:pPr lvl="1"/>
            <a:r>
              <a:rPr lang="en-US" dirty="0"/>
              <a:t>Life/</a:t>
            </a:r>
            <a:r>
              <a:rPr lang="tr-TR" dirty="0"/>
              <a:t>D</a:t>
            </a:r>
            <a:r>
              <a:rPr lang="en-US" dirty="0" err="1"/>
              <a:t>urability</a:t>
            </a:r>
            <a:endParaRPr lang="en-US" dirty="0"/>
          </a:p>
          <a:p>
            <a:pPr lvl="1"/>
            <a:r>
              <a:rPr lang="en-US" dirty="0"/>
              <a:t>Zwick Test</a:t>
            </a:r>
          </a:p>
          <a:p>
            <a:pPr lvl="1"/>
            <a:r>
              <a:rPr lang="en-US" dirty="0"/>
              <a:t>Pulling </a:t>
            </a:r>
            <a:r>
              <a:rPr lang="tr-TR" dirty="0"/>
              <a:t>T</a:t>
            </a:r>
            <a:r>
              <a:rPr lang="en-US" dirty="0" err="1"/>
              <a:t>est</a:t>
            </a:r>
            <a:endParaRPr lang="tr-TR" dirty="0"/>
          </a:p>
        </p:txBody>
      </p:sp>
      <p:pic>
        <p:nvPicPr>
          <p:cNvPr id="8" name="Resim 7">
            <a:extLst>
              <a:ext uri="{FF2B5EF4-FFF2-40B4-BE49-F238E27FC236}">
                <a16:creationId xmlns:a16="http://schemas.microsoft.com/office/drawing/2014/main" xmlns="" id="{3D72D342-ADE7-4D71-87BC-B5A2D17C2268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14270" y="192114"/>
            <a:ext cx="1772530" cy="646404"/>
          </a:xfrm>
          <a:prstGeom prst="rect">
            <a:avLst/>
          </a:prstGeom>
        </p:spPr>
      </p:pic>
      <p:pic>
        <p:nvPicPr>
          <p:cNvPr id="5" name="Resim 4">
            <a:extLst>
              <a:ext uri="{FF2B5EF4-FFF2-40B4-BE49-F238E27FC236}">
                <a16:creationId xmlns:a16="http://schemas.microsoft.com/office/drawing/2014/main" xmlns="" id="{0FCCC13C-13DD-42F8-A951-2AB31414D134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74786" y="2438400"/>
            <a:ext cx="2912014" cy="409152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1378514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xmlns="" id="{8143DAE6-6CA9-4FE1-B9AD-A8BC55C707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R&amp;D</a:t>
            </a:r>
            <a:endParaRPr lang="tr-TR" dirty="0"/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xmlns="" id="{9E5F068B-0C72-41A4-A6DC-F9DBB6BB7E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TURKAS R&amp;D department is responsible for innovations in design, products, and style. This department is responsible for creating innovative new products to keep companies a step ahead of the competition. </a:t>
            </a:r>
            <a:endParaRPr lang="tr-TR" dirty="0"/>
          </a:p>
          <a:p>
            <a:r>
              <a:rPr lang="en-US" dirty="0"/>
              <a:t>Products</a:t>
            </a:r>
          </a:p>
          <a:p>
            <a:pPr lvl="1"/>
            <a:r>
              <a:rPr lang="en-US" dirty="0"/>
              <a:t>Product development</a:t>
            </a:r>
          </a:p>
          <a:p>
            <a:r>
              <a:rPr lang="en-US" dirty="0"/>
              <a:t>Machines</a:t>
            </a:r>
          </a:p>
          <a:p>
            <a:pPr lvl="1"/>
            <a:r>
              <a:rPr lang="en-US" dirty="0"/>
              <a:t>Machine production</a:t>
            </a:r>
          </a:p>
          <a:p>
            <a:endParaRPr lang="tr-TR" dirty="0"/>
          </a:p>
        </p:txBody>
      </p:sp>
      <p:pic>
        <p:nvPicPr>
          <p:cNvPr id="8" name="Resim 7">
            <a:extLst>
              <a:ext uri="{FF2B5EF4-FFF2-40B4-BE49-F238E27FC236}">
                <a16:creationId xmlns:a16="http://schemas.microsoft.com/office/drawing/2014/main" xmlns="" id="{3D72D342-ADE7-4D71-87BC-B5A2D17C2268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14270" y="192114"/>
            <a:ext cx="1772530" cy="646404"/>
          </a:xfrm>
          <a:prstGeom prst="rect">
            <a:avLst/>
          </a:prstGeom>
        </p:spPr>
      </p:pic>
      <p:pic>
        <p:nvPicPr>
          <p:cNvPr id="5" name="Picture 5" descr="img1-000000.gif">
            <a:extLst>
              <a:ext uri="{FF2B5EF4-FFF2-40B4-BE49-F238E27FC236}">
                <a16:creationId xmlns:a16="http://schemas.microsoft.com/office/drawing/2014/main" xmlns="" id="{434F837F-41EE-44BE-BA1C-C4BF857D814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17619" y="3814993"/>
            <a:ext cx="4461562" cy="23111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390873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xmlns="" id="{8143DAE6-6CA9-4FE1-B9AD-A8BC55C707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Contact Information</a:t>
            </a:r>
            <a:endParaRPr lang="tr-TR" dirty="0"/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xmlns="" id="{9E5F068B-0C72-41A4-A6DC-F9DBB6BB7E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Tel: </a:t>
            </a:r>
            <a:r>
              <a:rPr lang="tr-TR" dirty="0"/>
              <a:t>  </a:t>
            </a:r>
            <a:r>
              <a:rPr lang="en-US" dirty="0"/>
              <a:t>+90 224 495 15</a:t>
            </a:r>
            <a:r>
              <a:rPr lang="tr-TR" dirty="0"/>
              <a:t> </a:t>
            </a:r>
            <a:r>
              <a:rPr lang="en-US" dirty="0"/>
              <a:t>10 (</a:t>
            </a:r>
            <a:r>
              <a:rPr lang="tr-TR" dirty="0" err="1"/>
              <a:t>pbx</a:t>
            </a:r>
            <a:r>
              <a:rPr lang="en-US" dirty="0"/>
              <a:t>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Fax: </a:t>
            </a:r>
            <a:r>
              <a:rPr lang="tr-TR" dirty="0"/>
              <a:t> </a:t>
            </a:r>
            <a:r>
              <a:rPr lang="en-US" dirty="0"/>
              <a:t>+90 224 495 12</a:t>
            </a:r>
            <a:r>
              <a:rPr lang="tr-TR" dirty="0"/>
              <a:t> </a:t>
            </a:r>
            <a:r>
              <a:rPr lang="en-US" dirty="0"/>
              <a:t>90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Address: </a:t>
            </a:r>
            <a:r>
              <a:rPr lang="tr-TR" dirty="0"/>
              <a:t>İrfaniye Mahallesi, Ovayolu Caddesi No:2/1,</a:t>
            </a:r>
            <a:r>
              <a:rPr lang="en-US" dirty="0"/>
              <a:t> 16085</a:t>
            </a:r>
            <a:r>
              <a:rPr lang="tr-TR" dirty="0"/>
              <a:t>,</a:t>
            </a:r>
            <a:r>
              <a:rPr lang="en-US" dirty="0"/>
              <a:t> Nil</a:t>
            </a:r>
            <a:r>
              <a:rPr lang="tr-TR" dirty="0"/>
              <a:t>ü</a:t>
            </a:r>
            <a:r>
              <a:rPr lang="en-US" dirty="0" err="1"/>
              <a:t>fer</a:t>
            </a:r>
            <a:r>
              <a:rPr lang="en-US" dirty="0"/>
              <a:t>-Bursa, TURKEY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Web: www.turkas.com.tr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tr-TR" dirty="0"/>
              <a:t>E-m</a:t>
            </a:r>
            <a:r>
              <a:rPr lang="en-US" dirty="0"/>
              <a:t>ail: </a:t>
            </a:r>
            <a:r>
              <a:rPr lang="tr-TR" dirty="0"/>
              <a:t>info</a:t>
            </a:r>
            <a:r>
              <a:rPr lang="en-US" dirty="0"/>
              <a:t>@turkas.com</a:t>
            </a:r>
            <a:r>
              <a:rPr lang="tr-TR" dirty="0"/>
              <a:t>.tr</a:t>
            </a:r>
          </a:p>
          <a:p>
            <a:endParaRPr lang="tr-TR" dirty="0"/>
          </a:p>
        </p:txBody>
      </p:sp>
      <p:pic>
        <p:nvPicPr>
          <p:cNvPr id="8" name="Resim 7">
            <a:extLst>
              <a:ext uri="{FF2B5EF4-FFF2-40B4-BE49-F238E27FC236}">
                <a16:creationId xmlns:a16="http://schemas.microsoft.com/office/drawing/2014/main" xmlns="" id="{3D72D342-ADE7-4D71-87BC-B5A2D17C2268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14270" y="192114"/>
            <a:ext cx="1772530" cy="6464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646729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xmlns="" id="{83D98EAF-A184-41C7-88F4-5C6A432444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63785" y="3429000"/>
            <a:ext cx="4816427" cy="926710"/>
          </a:xfrm>
        </p:spPr>
        <p:txBody>
          <a:bodyPr>
            <a:normAutofit/>
          </a:bodyPr>
          <a:lstStyle/>
          <a:p>
            <a:pPr algn="ctr"/>
            <a:r>
              <a:rPr lang="en-US" sz="3600" b="0" dirty="0"/>
              <a:t>Experienced Innovation</a:t>
            </a:r>
          </a:p>
        </p:txBody>
      </p:sp>
      <p:pic>
        <p:nvPicPr>
          <p:cNvPr id="4" name="Resim 3">
            <a:extLst>
              <a:ext uri="{FF2B5EF4-FFF2-40B4-BE49-F238E27FC236}">
                <a16:creationId xmlns:a16="http://schemas.microsoft.com/office/drawing/2014/main" xmlns="" id="{70183D09-81A0-4CAE-A6CC-8ABF19557AA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95549" y="1436003"/>
            <a:ext cx="4152900" cy="1514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826589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ssential">
  <a:themeElements>
    <a:clrScheme name="Custom 4">
      <a:dk1>
        <a:srgbClr val="6A7378"/>
      </a:dk1>
      <a:lt1>
        <a:srgbClr val="FFFFFF"/>
      </a:lt1>
      <a:dk2>
        <a:srgbClr val="D1282E"/>
      </a:dk2>
      <a:lt2>
        <a:srgbClr val="C8C8B1"/>
      </a:lt2>
      <a:accent1>
        <a:srgbClr val="7A7A7A"/>
      </a:accent1>
      <a:accent2>
        <a:srgbClr val="F5C201"/>
      </a:accent2>
      <a:accent3>
        <a:srgbClr val="526DB0"/>
      </a:accent3>
      <a:accent4>
        <a:srgbClr val="989AAC"/>
      </a:accent4>
      <a:accent5>
        <a:srgbClr val="DC5924"/>
      </a:accent5>
      <a:accent6>
        <a:srgbClr val="B4B392"/>
      </a:accent6>
      <a:hlink>
        <a:srgbClr val="CC9900"/>
      </a:hlink>
      <a:folHlink>
        <a:srgbClr val="969696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Essential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250000"/>
              </a:schemeClr>
            </a:gs>
            <a:gs pos="35000">
              <a:schemeClr val="phClr">
                <a:tint val="47000"/>
                <a:satMod val="275000"/>
              </a:schemeClr>
            </a:gs>
            <a:gs pos="100000">
              <a:schemeClr val="phClr">
                <a:tint val="25000"/>
                <a:satMod val="300000"/>
              </a:schemeClr>
            </a:gs>
          </a:gsLst>
          <a:lin ang="16200000" scaled="1"/>
        </a:gradFill>
        <a:solidFill>
          <a:schemeClr val="phClr">
            <a:satMod val="110000"/>
          </a:schemeClr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4127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9999" dist="23000" algn="bl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19050" algn="bl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l"/>
          </a:scene3d>
          <a:sp3d prstMaterial="plastic">
            <a:bevelT w="38100" h="31750"/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6000"/>
              </a:schemeClr>
              <a:schemeClr val="phClr">
                <a:shade val="94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84000"/>
                <a:satMod val="110000"/>
              </a:schemeClr>
            </a:gs>
            <a:gs pos="44000">
              <a:schemeClr val="phClr">
                <a:tint val="93000"/>
                <a:satMod val="115000"/>
              </a:schemeClr>
            </a:gs>
            <a:gs pos="100000">
              <a:schemeClr val="phClr">
                <a:tint val="100000"/>
                <a:shade val="59000"/>
                <a:satMod val="120000"/>
              </a:schemeClr>
            </a:gs>
          </a:gsLst>
          <a:path path="circle">
            <a:fillToRect l="40000" t="60000" r="60000" b="4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Essential.thmx</Template>
  <TotalTime>487</TotalTime>
  <Words>157</Words>
  <Application>Microsoft Office PowerPoint</Application>
  <PresentationFormat>Экран (4:3)</PresentationFormat>
  <Paragraphs>58</Paragraphs>
  <Slides>9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Essential</vt:lpstr>
      <vt:lpstr>     </vt:lpstr>
      <vt:lpstr>О НАС: </vt:lpstr>
      <vt:lpstr>ЗАВОД</vt:lpstr>
      <vt:lpstr>Наша продукция</vt:lpstr>
      <vt:lpstr>Sales &amp; Marketing</vt:lpstr>
      <vt:lpstr>Quality Control</vt:lpstr>
      <vt:lpstr>R&amp;D</vt:lpstr>
      <vt:lpstr>Contact Information</vt:lpstr>
      <vt:lpstr>Презентация PowerPoint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 S</dc:creator>
  <cp:lastModifiedBy>Слим Мариам</cp:lastModifiedBy>
  <cp:revision>41</cp:revision>
  <dcterms:created xsi:type="dcterms:W3CDTF">2017-10-30T20:32:50Z</dcterms:created>
  <dcterms:modified xsi:type="dcterms:W3CDTF">2018-08-01T14:12:05Z</dcterms:modified>
</cp:coreProperties>
</file>