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4" r:id="rId7"/>
    <p:sldId id="263" r:id="rId8"/>
    <p:sldId id="267" r:id="rId9"/>
    <p:sldId id="266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043F1-6FCA-43CC-985A-C4E7A1DB940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87381-5DC2-4195-B5A9-8156281915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7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3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84E4-4425-7C9C-1527-79703E0AE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3D13CF-996D-CA8C-7EA3-1A64C391F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0FD3B52-C3CC-F8A8-0494-23BF1AA3F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5F44E-1317-F5E1-A502-EA11B6518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9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3F83A-02E5-A2BB-36F8-919A73528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4AC6D9B-70D4-F62E-8988-BFCE88160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7092561-B45A-7B83-FE19-099D53A12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33D6F6-3652-15BB-E705-BD9D15444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6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2532-AEBC-2A10-BA5C-920295B27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5CAE261-4BE0-8EDB-16CF-391486655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32C325-02EA-6028-26C7-F990AEAC1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FC0BC5-9829-178F-289E-ACB82D74B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893E-163D-CEC3-444B-567237E07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0E2765-0394-5B13-E616-5E6CB9E7D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452B85F-497E-2B00-2B8A-DF415EF71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C01D39-D20C-4216-4EAF-DB4FA280E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3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8A75-610B-4CA0-EEEB-03D91738C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6775B4-FE55-29B4-E739-7EAB8AFC8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BD5535F-1629-E898-E6CB-0AF18F42F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CA4C04-70DB-9231-76F8-6543F95D7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4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98954-1C3F-1C1D-AC65-09E3A5C42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B3B3797-0E4E-BDA2-DA15-06CE6EEBF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AD40405-0CFD-8843-E39C-980177F1A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46EB4B-AF4F-E703-346F-ECD1719AF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64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B598-5CC8-697F-FB2C-019855288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3B69E2-610C-D8F9-F449-17813D3EF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DF14F02-996D-3829-245C-9CD871FE4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EBB5CB-AC92-5ACF-4FC3-4238E7D2F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11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C518E-C7E6-C2E9-82CC-C95F3CD27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92F8482-8F7C-7CB0-139C-2BB1F188B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EB2A226-45C4-2BF5-E59A-316B494C5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464E84-9D26-F38F-2EA3-FDD1774D7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3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2124D-9F76-A01B-82AB-007F8D57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24F00AE-0243-8FEB-91BB-B7E086302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B7137A-D2EA-7CB1-9357-93678F03F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227CBE-7BBB-51F7-13C4-4A6C53830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87381-5DC2-4195-B5A9-8156281915E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2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A2939-018D-F37D-D0B3-E8E84D60A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AE2E14-722E-F678-CD8D-D45E09127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457B91-5C33-CBA3-F9B9-6C19336D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6AEF8F-D097-3F49-8DE9-B1FA567F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0417A-F39A-8E89-FFD9-279F50AB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4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B6CAB-7D7A-40AF-5D92-244B6E65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B8EF9F-8FAD-5809-81BE-C6003090A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885F56-EEC7-EDF7-E18F-B7B61DFE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33B70-13FA-7B77-5A29-B240FCB87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914CF-6E1C-4C83-CC42-AD7F8461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5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B2D333-F0AB-C108-FCB9-6F758F03B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EB8275-1AC5-9C7A-2EBC-0E43F872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96F794-3814-115D-5696-C2A9C769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7FC79-230E-C706-EA21-3F575568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BBD83-FE49-7D0F-9A57-BCFB14A0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B2D95-2135-6B7F-CECC-C0F0398F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60A6BD-6E2E-9E62-5151-2AF610D0F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319A39-47EA-0118-F891-DEF02EE3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00B174-4239-AFB4-AF78-5EEB6C1B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4C2B5B-782A-1D52-9B92-773417E8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8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F91FF-33A1-5835-3C84-CEB56C3B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56ED1E-0796-E894-B89F-58DA16DF9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19CE9-C55B-2B37-7069-36779459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4D521-90A1-9C17-45BF-12EE8278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77F228-D51C-59D1-49FE-1A51B157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13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67CF9-98B3-954B-86DF-096890BF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8258E0-1758-8F3B-441B-79B90997D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303187-0F29-D6C5-57C0-CE069B681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288FDC-C352-C1AD-9835-91296F7F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6A2EA-0FDD-6353-DB8C-1D682AFC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FA2B5-4B48-B583-75CD-FFF1D445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4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59176-2C48-C04A-35E1-26EBCD73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9618F3-9609-226F-9FB6-F2CCDBB87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987806-7E63-4FC6-BA4B-AA5ABFD03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D2CC7B-D58D-1089-B577-49E20DD34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3B2869-0BF2-1829-0A49-B1CE04617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1DF289-F74A-4C0F-D700-B2765E02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F14639-9F25-6EA1-997D-E97C5D89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25C6F5-0299-927E-0703-E86344FC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3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7639-189F-828F-FEB1-C486EB1F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2CB970-255D-5CEF-777A-483A7889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C39FD6-C668-8D79-D1A7-0E566E28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E4DC82-5AD9-7D4F-E08B-0364EC8D6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6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43338A-0E9C-3778-6F94-06B1EC89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9D27F-3BC9-A023-7556-F81A2B053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A4AA1B-3A77-9988-4191-47A3D712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B88FE-273F-25E9-ACF8-CCCFD65B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C46BC-5695-6ED1-A523-CE8BB8AED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B25312-8378-3175-2EC8-F2DD5B03F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C4D877-BCDB-2234-E233-2A74CFEDA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69362-B00C-6224-A3E2-DD0E2CB6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732A05-DD96-5A82-B0F0-8DCD5B4D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35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14F51-9296-0F49-028B-F52DFA91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A8E8F7-8E08-A76A-74C5-0D00E6783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366729-C062-2042-8A01-7C233A625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3A2E40-7E99-FC6E-5FE8-3C960289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F2291A-3489-6F0D-A345-CA69363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4D9799-2CE6-1505-494D-415BD7B2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5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97AEC-B2A9-FCD8-7C91-F975C107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2A6381-EFBA-4080-322F-DD4E1BC9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B00B2E-A1C8-D714-2EA1-5775EEFA3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EE7D9-A7EF-42F5-A9F9-9D3C7B95F83B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297073-2AC0-4EF2-2F61-238BAF22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5A321-BEB0-3084-1207-29A9203E5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C2203-F978-4CC5-97C7-FA877BCF4F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8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.osetrov@brixx.ru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E04C3-7F0B-6E68-2D6A-B2F4C4E6C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848C63-9078-F698-9E02-9120EC8AD8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3751B26-7D62-215F-891D-2FBC84DDAA64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46713C-9C94-7D3C-FB35-23BB0EA51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6DC9846-0425-4E30-FEF6-121B2D9BA2E1}"/>
              </a:ext>
            </a:extLst>
          </p:cNvPr>
          <p:cNvCxnSpPr>
            <a:cxnSpLocks/>
          </p:cNvCxnSpPr>
          <p:nvPr/>
        </p:nvCxnSpPr>
        <p:spPr>
          <a:xfrm>
            <a:off x="914400" y="1631576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1671116-D113-0B79-6BF0-44396842C6B0}"/>
              </a:ext>
            </a:extLst>
          </p:cNvPr>
          <p:cNvSpPr txBox="1"/>
          <p:nvPr/>
        </p:nvSpPr>
        <p:spPr>
          <a:xfrm>
            <a:off x="696000" y="382486"/>
            <a:ext cx="1024094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ОБРАБОТКА </a:t>
            </a:r>
            <a:r>
              <a:rPr lang="ru-RU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КАРТОЧЕК ТОВАРОВ </a:t>
            </a:r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АВТОЗАПЧАСТЕЙ</a:t>
            </a:r>
            <a:endParaRPr lang="ru-RU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04FA122-2991-B42D-CB04-D0969E731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69" y="2042903"/>
            <a:ext cx="9572625" cy="56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6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9CA4D-A84C-10EE-9DDE-24A2ED8D2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D2372-9FBA-52E7-34D5-B80E349EE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AFB0883-7F65-0D71-2550-DFA5C2F22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6301C8B-25AB-72E6-17A6-E18792A509EA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3BCD7A-96A6-974B-CBE4-62936646E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3298FF11-BD58-C440-0ABD-DC6CAF68F5C7}"/>
              </a:ext>
            </a:extLst>
          </p:cNvPr>
          <p:cNvCxnSpPr>
            <a:cxnSpLocks/>
          </p:cNvCxnSpPr>
          <p:nvPr/>
        </p:nvCxnSpPr>
        <p:spPr>
          <a:xfrm>
            <a:off x="805199" y="833717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86F5C0-3AE6-35C3-DEC1-443455D23961}"/>
              </a:ext>
            </a:extLst>
          </p:cNvPr>
          <p:cNvSpPr txBox="1"/>
          <p:nvPr/>
        </p:nvSpPr>
        <p:spPr>
          <a:xfrm>
            <a:off x="678070" y="134035"/>
            <a:ext cx="10240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Напишите мне, реализуем вместе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FADA11-185A-FE37-5526-D9DD3D62F3BA}"/>
              </a:ext>
            </a:extLst>
          </p:cNvPr>
          <p:cNvSpPr txBox="1"/>
          <p:nvPr/>
        </p:nvSpPr>
        <p:spPr>
          <a:xfrm>
            <a:off x="678070" y="2751998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https://t.me/maaadly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BA6ADB-45EF-C96D-6519-2DA319CCA043}"/>
              </a:ext>
            </a:extLst>
          </p:cNvPr>
          <p:cNvSpPr txBox="1"/>
          <p:nvPr/>
        </p:nvSpPr>
        <p:spPr>
          <a:xfrm>
            <a:off x="755562" y="1794062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Контакты:</a:t>
            </a:r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7DEECB-661E-522B-0EBC-D4AC7097E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541" y="1743305"/>
            <a:ext cx="3945464" cy="41244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464F86-C06B-09F2-069E-136B0D2F3863}"/>
              </a:ext>
            </a:extLst>
          </p:cNvPr>
          <p:cNvSpPr txBox="1"/>
          <p:nvPr/>
        </p:nvSpPr>
        <p:spPr>
          <a:xfrm>
            <a:off x="546681" y="6037169"/>
            <a:ext cx="6164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*Данное решение выполняется с помощью программистов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36225-D060-5987-8818-DB377BBA8139}"/>
              </a:ext>
            </a:extLst>
          </p:cNvPr>
          <p:cNvSpPr txBox="1"/>
          <p:nvPr/>
        </p:nvSpPr>
        <p:spPr>
          <a:xfrm>
            <a:off x="696000" y="2234347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d.osetrov@brixx.ru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8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DC02F-E828-863E-1775-5A0D5DE6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FB6A7-A456-38CC-E223-CDCCDAF20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7B0C17-C2FB-0E3F-F0E9-32070674D1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F9A8D5E-7E53-4994-AD5B-2FE8EDE8F0CF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4E7261-95BF-A812-C1DC-59EE978E9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5E6C3C7-F00C-CB77-110B-CE5863C5C211}"/>
              </a:ext>
            </a:extLst>
          </p:cNvPr>
          <p:cNvCxnSpPr>
            <a:cxnSpLocks/>
          </p:cNvCxnSpPr>
          <p:nvPr/>
        </p:nvCxnSpPr>
        <p:spPr>
          <a:xfrm>
            <a:off x="914400" y="1631576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878059-86D6-E126-120E-D477D3EBF6E8}"/>
              </a:ext>
            </a:extLst>
          </p:cNvPr>
          <p:cNvSpPr txBox="1"/>
          <p:nvPr/>
        </p:nvSpPr>
        <p:spPr>
          <a:xfrm>
            <a:off x="455575" y="200391"/>
            <a:ext cx="1128084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Головная боль индустрии автозапчастей: Обработка изображений</a:t>
            </a:r>
            <a:r>
              <a:rPr lang="ru-RU" sz="3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B5C900-129D-E30A-CEED-6D239C0E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3" y="1882505"/>
            <a:ext cx="4818529" cy="4818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8D070D-9F3E-1497-C556-A43064CA000C}"/>
              </a:ext>
            </a:extLst>
          </p:cNvPr>
          <p:cNvSpPr txBox="1"/>
          <p:nvPr/>
        </p:nvSpPr>
        <p:spPr>
          <a:xfrm>
            <a:off x="5670175" y="1780533"/>
            <a:ext cx="6158752" cy="1366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Огромный объем визуальных данных: каталоги, складские изображения, схемы.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10 000 000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SKU</a:t>
            </a:r>
            <a:endParaRPr lang="ru-RU" sz="1800" kern="100" dirty="0">
              <a:solidFill>
                <a:schemeClr val="bg1"/>
              </a:solidFill>
              <a:effectLst/>
              <a:latin typeface="Clear Sans" panose="020B05030302020203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Ручная обработка: медленно, дорого, подвержено ошибкам</a:t>
            </a:r>
            <a:endParaRPr lang="ru-RU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69A7CB-7BA8-65E7-9E7B-4FD12A4C70E7}"/>
              </a:ext>
            </a:extLst>
          </p:cNvPr>
          <p:cNvSpPr txBox="1"/>
          <p:nvPr/>
        </p:nvSpPr>
        <p:spPr>
          <a:xfrm>
            <a:off x="5670175" y="5206067"/>
            <a:ext cx="61587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Решение: Наша AI - интеллектуальное и эффективное решение для автоматизации обработки изображений автозапчастей.</a:t>
            </a:r>
          </a:p>
        </p:txBody>
      </p:sp>
    </p:spTree>
    <p:extLst>
      <p:ext uri="{BB962C8B-B14F-4D97-AF65-F5344CB8AC3E}">
        <p14:creationId xmlns:p14="http://schemas.microsoft.com/office/powerpoint/2010/main" val="255056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90402-966F-4FE2-4254-6A3E9700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DABE5-684F-9403-0877-003D49F98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87890F-8206-A40D-83B1-1FFCAD852A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8C86D0F-0CA6-3765-C0C9-C46F434ECF38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673827D-5E1C-3A6C-A434-44A1C9B13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0B325F3-7C75-89C2-BF6C-9540956F35A2}"/>
              </a:ext>
            </a:extLst>
          </p:cNvPr>
          <p:cNvCxnSpPr>
            <a:cxnSpLocks/>
          </p:cNvCxnSpPr>
          <p:nvPr/>
        </p:nvCxnSpPr>
        <p:spPr>
          <a:xfrm>
            <a:off x="805199" y="833717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ABECCBD-6EC8-DD0D-C91C-E64C855E180D}"/>
              </a:ext>
            </a:extLst>
          </p:cNvPr>
          <p:cNvSpPr txBox="1"/>
          <p:nvPr/>
        </p:nvSpPr>
        <p:spPr>
          <a:xfrm>
            <a:off x="678070" y="119297"/>
            <a:ext cx="1024094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Недостатки современных АИ</a:t>
            </a:r>
            <a:endParaRPr lang="ru-RU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E893C5-A25F-6A38-63C2-C064C536F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" y="1539069"/>
            <a:ext cx="5362517" cy="2706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949F6-77D0-E43D-4D97-66B287986C8C}"/>
              </a:ext>
            </a:extLst>
          </p:cNvPr>
          <p:cNvSpPr txBox="1"/>
          <p:nvPr/>
        </p:nvSpPr>
        <p:spPr>
          <a:xfrm>
            <a:off x="123882" y="1116061"/>
            <a:ext cx="615875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так работает большинство современных АИ</a:t>
            </a: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9173562-90D1-B2B5-4E18-49B07BD4AC96}"/>
              </a:ext>
            </a:extLst>
          </p:cNvPr>
          <p:cNvSpPr/>
          <p:nvPr/>
        </p:nvSpPr>
        <p:spPr>
          <a:xfrm>
            <a:off x="6777318" y="2026024"/>
            <a:ext cx="5047129" cy="377414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2A86F-C751-DD66-4FC7-BA52DC4D6DD6}"/>
              </a:ext>
            </a:extLst>
          </p:cNvPr>
          <p:cNvSpPr txBox="1"/>
          <p:nvPr/>
        </p:nvSpPr>
        <p:spPr>
          <a:xfrm>
            <a:off x="7135906" y="2413342"/>
            <a:ext cx="4320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Бесконечные подписки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распознают схемы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обрабатывают большое количество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30089A-1802-D64F-90A7-280DC7BBD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6" y="4410215"/>
            <a:ext cx="5362517" cy="22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5BC9B-2E48-26EE-9614-C187F4C2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A9A47-7248-6F88-ADC2-6BFD77870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93FD34-8777-1088-19C9-EC504FF3BE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63EB198-DC56-3FCF-39B5-4D8A168BB45F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465AB1-210B-0237-89C9-6B2DE89D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A02059B-CEE1-4815-9431-6434CB4FA54F}"/>
              </a:ext>
            </a:extLst>
          </p:cNvPr>
          <p:cNvCxnSpPr>
            <a:cxnSpLocks/>
          </p:cNvCxnSpPr>
          <p:nvPr/>
        </p:nvCxnSpPr>
        <p:spPr>
          <a:xfrm>
            <a:off x="805199" y="833717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955849-0319-16B9-E828-8798805D8798}"/>
              </a:ext>
            </a:extLst>
          </p:cNvPr>
          <p:cNvSpPr txBox="1"/>
          <p:nvPr/>
        </p:nvSpPr>
        <p:spPr>
          <a:xfrm>
            <a:off x="678070" y="119297"/>
            <a:ext cx="1024094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</a:t>
            </a:r>
            <a:endParaRPr lang="ru-RU" sz="3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A9C4B-9BDE-092E-ACAF-66C874C54F5B}"/>
              </a:ext>
            </a:extLst>
          </p:cNvPr>
          <p:cNvSpPr txBox="1"/>
          <p:nvPr/>
        </p:nvSpPr>
        <p:spPr>
          <a:xfrm>
            <a:off x="101081" y="965159"/>
            <a:ext cx="615875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так работает </a:t>
            </a:r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модель</a:t>
            </a: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47EAF0-F03A-9D57-2EF0-8008DD5F1B8F}"/>
              </a:ext>
            </a:extLst>
          </p:cNvPr>
          <p:cNvSpPr/>
          <p:nvPr/>
        </p:nvSpPr>
        <p:spPr>
          <a:xfrm>
            <a:off x="6777318" y="2026024"/>
            <a:ext cx="5047129" cy="377414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6D85A-7322-3A72-0EFD-965091806B9F}"/>
              </a:ext>
            </a:extLst>
          </p:cNvPr>
          <p:cNvSpPr txBox="1"/>
          <p:nvPr/>
        </p:nvSpPr>
        <p:spPr>
          <a:xfrm>
            <a:off x="7135906" y="2413342"/>
            <a:ext cx="4320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 инструмент с легкостью справляется с удалением любых нежелательных объектов, будь то водяные знаки или что-то другое. Благодаря точности в 98%, вы можете быть уверены в превосходном результате.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6B0588-75F9-4FBD-1790-F1CCCD985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3962"/>
          <a:stretch/>
        </p:blipFill>
        <p:spPr>
          <a:xfrm>
            <a:off x="224310" y="1548138"/>
            <a:ext cx="5190371" cy="18297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BE2CEE-2201-54EB-A6EA-F3C1DB2CA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1" y="3602412"/>
            <a:ext cx="5190371" cy="2176793"/>
          </a:xfrm>
          <a:prstGeom prst="rect">
            <a:avLst/>
          </a:prstGeom>
        </p:spPr>
      </p:pic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49DB2BA1-948B-EBE0-903E-611F923C8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85289"/>
              </p:ext>
            </p:extLst>
          </p:nvPr>
        </p:nvGraphicFramePr>
        <p:xfrm>
          <a:off x="224310" y="5800165"/>
          <a:ext cx="5190372" cy="833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14260129" imgH="4192300" progId="Photoshop.Image.25">
                  <p:embed/>
                </p:oleObj>
              </mc:Choice>
              <mc:Fallback>
                <p:oleObj name="Image" r:id="rId6" imgW="14260129" imgH="4192300" progId="Photoshop.Image.2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4310" y="5800165"/>
                        <a:ext cx="5190372" cy="833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87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96106-9C00-FBAE-A283-01F53C73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3B99D-4318-6CC6-7584-A3EC09AB3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99544D-E642-E381-340C-8BE4648845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5C64A1-1857-65DD-C1F5-0F22DD16036E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E9003B-89D8-0775-EB53-3D213F8F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DFC0B19-C141-FEF2-DC94-0CF811A7ACB9}"/>
              </a:ext>
            </a:extLst>
          </p:cNvPr>
          <p:cNvCxnSpPr>
            <a:cxnSpLocks/>
          </p:cNvCxnSpPr>
          <p:nvPr/>
        </p:nvCxnSpPr>
        <p:spPr>
          <a:xfrm>
            <a:off x="805199" y="833717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06824F-B108-EDF6-DD49-AEE95EF0C8CD}"/>
              </a:ext>
            </a:extLst>
          </p:cNvPr>
          <p:cNvSpPr txBox="1"/>
          <p:nvPr/>
        </p:nvSpPr>
        <p:spPr>
          <a:xfrm>
            <a:off x="101081" y="965159"/>
            <a:ext cx="615875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Вот так работает </a:t>
            </a:r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модель</a:t>
            </a: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8BE3E6-38A5-9011-7165-1A863AC016D1}"/>
              </a:ext>
            </a:extLst>
          </p:cNvPr>
          <p:cNvSpPr/>
          <p:nvPr/>
        </p:nvSpPr>
        <p:spPr>
          <a:xfrm>
            <a:off x="6777319" y="2026024"/>
            <a:ext cx="3890682" cy="377414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EDD40-B24C-A668-11A3-1487198886A0}"/>
              </a:ext>
            </a:extLst>
          </p:cNvPr>
          <p:cNvSpPr txBox="1"/>
          <p:nvPr/>
        </p:nvSpPr>
        <p:spPr>
          <a:xfrm>
            <a:off x="7135906" y="2413342"/>
            <a:ext cx="4320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со схемами</a:t>
            </a:r>
            <a:b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Любой задний фон</a:t>
            </a:r>
            <a:b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Любое описание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Огромное количество товаров</a:t>
            </a: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Любые сферы деятельности</a:t>
            </a: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Полная автоматизация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5EA8D2-4944-BBF2-BDAB-596973CA1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" y="1503555"/>
            <a:ext cx="2229219" cy="2229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69D7462-9467-3C1A-7AC6-859E27CC8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82" y="1503554"/>
            <a:ext cx="2225479" cy="22292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3E6743-E321-2F19-56DE-846C24441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1" y="4349634"/>
            <a:ext cx="2229219" cy="23586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B471E01-7804-2D63-B2C9-5C384415E1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82" y="4380004"/>
            <a:ext cx="2242413" cy="23586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33DA77-F5DE-5BFD-3310-42A456299F4C}"/>
              </a:ext>
            </a:extLst>
          </p:cNvPr>
          <p:cNvSpPr txBox="1"/>
          <p:nvPr/>
        </p:nvSpPr>
        <p:spPr>
          <a:xfrm>
            <a:off x="678070" y="134035"/>
            <a:ext cx="10240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Примеры использования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12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8A060-0403-63BB-CCFD-09F4E7688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438C9-6B9F-32CB-A385-7D4CB8A0C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D5F682-B6BC-BD7D-9069-9041AFB28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44CF637-FE9A-AEEE-5EAD-F277B604FDC8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849CFD-7593-03B3-78F0-AE89B7541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7260FE0-CFB3-8752-3917-8A814B0EF16A}"/>
              </a:ext>
            </a:extLst>
          </p:cNvPr>
          <p:cNvCxnSpPr>
            <a:cxnSpLocks/>
          </p:cNvCxnSpPr>
          <p:nvPr/>
        </p:nvCxnSpPr>
        <p:spPr>
          <a:xfrm>
            <a:off x="805199" y="1573694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26CB03-D79D-A43E-69C9-87CA9816FA4C}"/>
              </a:ext>
            </a:extLst>
          </p:cNvPr>
          <p:cNvSpPr txBox="1"/>
          <p:nvPr/>
        </p:nvSpPr>
        <p:spPr>
          <a:xfrm>
            <a:off x="696000" y="-101263"/>
            <a:ext cx="10240941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Визуальное первенство: Почему инфографика – король контента на </a:t>
            </a:r>
            <a:r>
              <a:rPr lang="ru-RU" sz="3600" kern="100" dirty="0">
                <a:solidFill>
                  <a:srgbClr val="7030A0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маркетплейсах? </a:t>
            </a:r>
            <a:endParaRPr lang="ru-RU" sz="36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43AC3-C1AA-6BD8-0BB5-5DCC584744CF}"/>
              </a:ext>
            </a:extLst>
          </p:cNvPr>
          <p:cNvSpPr txBox="1"/>
          <p:nvPr/>
        </p:nvSpPr>
        <p:spPr>
          <a:xfrm>
            <a:off x="272715" y="2025026"/>
            <a:ext cx="5823284" cy="2862322"/>
          </a:xfrm>
          <a:prstGeom prst="rect">
            <a:avLst/>
          </a:prstGeom>
          <a:solidFill>
            <a:srgbClr val="35273B">
              <a:alpha val="3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живем в эпоху перегрузки информацией. Каждый день на нас обрушивается шквал данных, предложений и рекламных объявлений. В этой борьбе за внимание покупателя, выигрывает тот, кто способен донести суть продукта быстро, четко и… визуально. И именно здесь на сцену выходит инфографика, ставшая незаменимым инструментом на маркетплейсах.</a:t>
            </a:r>
          </a:p>
          <a:p>
            <a:pPr algn="just"/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B5F70B-2BD9-F355-A5FF-61B3DC57C638}"/>
              </a:ext>
            </a:extLst>
          </p:cNvPr>
          <p:cNvSpPr txBox="1"/>
          <p:nvPr/>
        </p:nvSpPr>
        <p:spPr>
          <a:xfrm>
            <a:off x="6096001" y="2025025"/>
            <a:ext cx="5823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Повышение конверсии: Четкое и понятное представление информации о продукте увеличивает шансы на то, что покупатель сделает выбор в вашу пользу.</a:t>
            </a:r>
          </a:p>
          <a:p>
            <a:pPr algn="just"/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Улучшение видимости: Оптимизированная инфографика с ключевыми словами помогает вашим товарам подниматься в результатах поиска на маркетплейсе.</a:t>
            </a:r>
          </a:p>
          <a:p>
            <a:pPr algn="just"/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 Укрепление бренда: Инфографика, выполненная в фирменном стиле, способствует узнаваемости бренда и формированию положительного имиджа.</a:t>
            </a:r>
            <a:br>
              <a:rPr lang="en-US" sz="1800" kern="100" dirty="0">
                <a:solidFill>
                  <a:schemeClr val="bg1"/>
                </a:solidFill>
                <a:effectLst/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02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B35B7-5894-0258-9434-ADD5F4603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B963E-9958-9A32-DD43-FF2374060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45DE95-C73F-93F2-A63F-376E47812F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54EBD2-C1BB-5353-EF44-36D59BB11130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1F5CE0-55B1-A16F-3E7A-FDF4BCEE4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550D75C-7D1E-C9E1-9ADE-6C7A9F5F278E}"/>
              </a:ext>
            </a:extLst>
          </p:cNvPr>
          <p:cNvCxnSpPr>
            <a:cxnSpLocks/>
          </p:cNvCxnSpPr>
          <p:nvPr/>
        </p:nvCxnSpPr>
        <p:spPr>
          <a:xfrm>
            <a:off x="805199" y="833717"/>
            <a:ext cx="105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70567D-AF70-C284-7E5A-056F643E8644}"/>
              </a:ext>
            </a:extLst>
          </p:cNvPr>
          <p:cNvSpPr txBox="1"/>
          <p:nvPr/>
        </p:nvSpPr>
        <p:spPr>
          <a:xfrm>
            <a:off x="678070" y="134035"/>
            <a:ext cx="10240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kern="100" dirty="0">
                <a:solidFill>
                  <a:schemeClr val="bg1"/>
                </a:solidFill>
                <a:effectLst/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Сравнение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43C77E-BC9C-46CB-54DA-191FC991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0" y="1757047"/>
            <a:ext cx="4719166" cy="39790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F0AF6B-EB7C-46BC-0ADF-94103681B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59" y="1770676"/>
            <a:ext cx="4719166" cy="3927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3E5778-A6C7-1C67-549E-C87B3B6195D7}"/>
              </a:ext>
            </a:extLst>
          </p:cNvPr>
          <p:cNvSpPr txBox="1"/>
          <p:nvPr/>
        </p:nvSpPr>
        <p:spPr>
          <a:xfrm>
            <a:off x="5617623" y="3405033"/>
            <a:ext cx="150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ctay Wide Bd" pitchFamily="50" charset="-52"/>
              </a:rPr>
              <a:t>VS</a:t>
            </a:r>
            <a:endParaRPr lang="ru-RU" dirty="0">
              <a:solidFill>
                <a:schemeClr val="bg1"/>
              </a:solidFill>
              <a:latin typeface="Actay Wide Bd" pitchFamily="50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7662C0-48F2-C3E9-C121-A52DA6CCF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659" y="5982739"/>
            <a:ext cx="4719166" cy="5906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D37E73-2F81-6F31-76D5-44AD411E4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71" y="5982739"/>
            <a:ext cx="4719166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B144F-A684-91BC-5BDA-4763DF4F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F33C5-FF60-72B4-E84F-2C0448249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2133B-7BA8-F84E-5B3E-FD97E3D60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C3ABCD-9FD1-C000-37DF-903F21DFF55C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0F4C60-4C95-F2BF-9452-FDA25244D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E05073-1C39-46A7-6C56-1AE618503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2" y="0"/>
            <a:ext cx="3918857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9E3BF3-9991-5281-2527-2C7989DE3E0E}"/>
              </a:ext>
            </a:extLst>
          </p:cNvPr>
          <p:cNvSpPr txBox="1"/>
          <p:nvPr/>
        </p:nvSpPr>
        <p:spPr>
          <a:xfrm>
            <a:off x="678070" y="134035"/>
            <a:ext cx="10240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3D </a:t>
            </a:r>
            <a:r>
              <a:rPr lang="ru-RU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анимация карточек товаров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24DD49-3D32-2956-BF0B-D6504B9D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17" y="2316163"/>
            <a:ext cx="6092076" cy="433717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0373E27-108D-1936-0DD8-D7C5061F5234}"/>
              </a:ext>
            </a:extLst>
          </p:cNvPr>
          <p:cNvSpPr/>
          <p:nvPr/>
        </p:nvSpPr>
        <p:spPr>
          <a:xfrm>
            <a:off x="391184" y="935360"/>
            <a:ext cx="7727954" cy="12588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маркетплейсы, включая крупнейшие платформы, отдают предпочтение карточкам товаров с видеоконтентом в поисковой выдаче и на главной странице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1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E1E8B-4A98-4FE3-2BA7-A424CF26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3A95E-16E2-1D81-CE1C-CE7D19E1E5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68DAA3-2596-BCDF-1624-6B767E5D7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35ECA88-4D29-B38F-5DDF-415477012402}"/>
              </a:ext>
            </a:extLst>
          </p:cNvPr>
          <p:cNvCxnSpPr>
            <a:cxnSpLocks/>
          </p:cNvCxnSpPr>
          <p:nvPr/>
        </p:nvCxnSpPr>
        <p:spPr>
          <a:xfrm>
            <a:off x="696000" y="914400"/>
            <a:ext cx="1080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9F0462-4636-2DA1-9F0D-DD8CEA678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204D37-2127-7E9F-C9FE-70E12A047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23" y="0"/>
            <a:ext cx="3854676" cy="67456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C6AA36-D820-1A9C-516F-7B006B1A818A}"/>
              </a:ext>
            </a:extLst>
          </p:cNvPr>
          <p:cNvSpPr txBox="1"/>
          <p:nvPr/>
        </p:nvSpPr>
        <p:spPr>
          <a:xfrm>
            <a:off x="678070" y="134035"/>
            <a:ext cx="102409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3D </a:t>
            </a:r>
            <a:r>
              <a:rPr lang="ru-RU" sz="3600" kern="100" dirty="0">
                <a:solidFill>
                  <a:schemeClr val="bg1"/>
                </a:solidFill>
                <a:latin typeface="Actay Wide Bd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анимация карточек товаров</a:t>
            </a: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2CC19DA-2C97-54DF-D13B-3C0BF503B5AA}"/>
              </a:ext>
            </a:extLst>
          </p:cNvPr>
          <p:cNvSpPr/>
          <p:nvPr/>
        </p:nvSpPr>
        <p:spPr>
          <a:xfrm>
            <a:off x="376176" y="4525469"/>
            <a:ext cx="2868330" cy="178907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7530DC-D13B-5C98-9E11-8A227CA66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" y="4633608"/>
            <a:ext cx="3219048" cy="1847619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2E25428-DD44-EAB7-5390-AF234B06E939}"/>
              </a:ext>
            </a:extLst>
          </p:cNvPr>
          <p:cNvSpPr/>
          <p:nvPr/>
        </p:nvSpPr>
        <p:spPr>
          <a:xfrm>
            <a:off x="376176" y="1229649"/>
            <a:ext cx="2965896" cy="178907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IMG_7863">
            <a:hlinkClick r:id="" action="ppaction://media"/>
            <a:extLst>
              <a:ext uri="{FF2B5EF4-FFF2-40B4-BE49-F238E27FC236}">
                <a16:creationId xmlns:a16="http://schemas.microsoft.com/office/drawing/2014/main" id="{B88BB19C-3527-46A4-7B0B-2D5474F3F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0421" y="1442605"/>
            <a:ext cx="2541226" cy="46983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9F0C70A-CC3D-9056-E6A5-7E8F5A4F18A8}"/>
              </a:ext>
            </a:extLst>
          </p:cNvPr>
          <p:cNvSpPr txBox="1"/>
          <p:nvPr/>
        </p:nvSpPr>
        <p:spPr>
          <a:xfrm>
            <a:off x="627714" y="1442604"/>
            <a:ext cx="2461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kern="100" dirty="0">
                <a:solidFill>
                  <a:schemeClr val="bg1"/>
                </a:solidFill>
                <a:latin typeface="Clear Sans" panose="020B05030302020203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данной модели представлена на видео</a:t>
            </a:r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C42840A-7DE7-166B-605C-F7750113A424}"/>
              </a:ext>
            </a:extLst>
          </p:cNvPr>
          <p:cNvSpPr/>
          <p:nvPr/>
        </p:nvSpPr>
        <p:spPr>
          <a:xfrm>
            <a:off x="4338861" y="1229649"/>
            <a:ext cx="3284346" cy="508489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3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365</Words>
  <Application>Microsoft Office PowerPoint</Application>
  <PresentationFormat>Широкоэкранный</PresentationFormat>
  <Paragraphs>41</Paragraphs>
  <Slides>10</Slides>
  <Notes>10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Actay Wide Bd</vt:lpstr>
      <vt:lpstr>Arial</vt:lpstr>
      <vt:lpstr>Calibri</vt:lpstr>
      <vt:lpstr>Calibri Light</vt:lpstr>
      <vt:lpstr>Clear Sans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brixx</dc:creator>
  <cp:lastModifiedBy>brixx</cp:lastModifiedBy>
  <cp:revision>5</cp:revision>
  <dcterms:created xsi:type="dcterms:W3CDTF">2025-03-18T07:39:47Z</dcterms:created>
  <dcterms:modified xsi:type="dcterms:W3CDTF">2025-03-19T07:30:04Z</dcterms:modified>
</cp:coreProperties>
</file>